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0" r:id="rId6"/>
    <p:sldId id="261" r:id="rId7"/>
    <p:sldId id="263" r:id="rId8"/>
    <p:sldId id="264" r:id="rId9"/>
    <p:sldId id="266" r:id="rId10"/>
    <p:sldId id="268" r:id="rId11"/>
    <p:sldId id="267" r:id="rId12"/>
    <p:sldId id="269" r:id="rId13"/>
    <p:sldId id="270" r:id="rId14"/>
    <p:sldId id="272" r:id="rId15"/>
    <p:sldId id="271" r:id="rId16"/>
    <p:sldId id="278" r:id="rId17"/>
    <p:sldId id="277" r:id="rId18"/>
    <p:sldId id="279" r:id="rId19"/>
    <p:sldId id="275" r:id="rId20"/>
    <p:sldId id="280" r:id="rId21"/>
    <p:sldId id="281" r:id="rId22"/>
    <p:sldId id="276" r:id="rId23"/>
    <p:sldId id="282" r:id="rId24"/>
    <p:sldId id="286" r:id="rId25"/>
    <p:sldId id="283" r:id="rId26"/>
    <p:sldId id="287" r:id="rId27"/>
    <p:sldId id="284" r:id="rId28"/>
    <p:sldId id="288" r:id="rId29"/>
    <p:sldId id="289" r:id="rId30"/>
    <p:sldId id="290" r:id="rId31"/>
    <p:sldId id="285" r:id="rId32"/>
    <p:sldId id="291" r:id="rId33"/>
    <p:sldId id="292" r:id="rId34"/>
    <p:sldId id="293" r:id="rId35"/>
    <p:sldId id="296" r:id="rId36"/>
    <p:sldId id="294" r:id="rId37"/>
    <p:sldId id="307" r:id="rId38"/>
    <p:sldId id="295" r:id="rId39"/>
    <p:sldId id="297" r:id="rId40"/>
    <p:sldId id="298" r:id="rId41"/>
    <p:sldId id="299" r:id="rId42"/>
    <p:sldId id="300" r:id="rId43"/>
    <p:sldId id="301" r:id="rId44"/>
    <p:sldId id="302" r:id="rId45"/>
    <p:sldId id="303" r:id="rId46"/>
    <p:sldId id="308" r:id="rId47"/>
    <p:sldId id="304" r:id="rId48"/>
    <p:sldId id="305" r:id="rId49"/>
    <p:sldId id="309" r:id="rId50"/>
    <p:sldId id="306" r:id="rId51"/>
    <p:sldId id="310" r:id="rId5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pic>
        <p:nvPicPr>
          <p:cNvPr id="18" name="Picture 16" descr="logo if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33800" y="-33695"/>
            <a:ext cx="3810000" cy="99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34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4003318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72156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1504938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28907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3370303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1426708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41443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280376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4669B62-4FEF-46A3-9D65-87CD7876FE1A}" type="datetimeFigureOut">
              <a:rPr lang="pt-BR" smtClean="0"/>
              <a:t>19/10/2014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342102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F4669B62-4FEF-46A3-9D65-87CD7876FE1A}" type="datetimeFigureOut">
              <a:rPr lang="pt-BR" smtClean="0"/>
              <a:t>19/10/2014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131922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F4669B62-4FEF-46A3-9D65-87CD7876FE1A}" type="datetimeFigureOut">
              <a:rPr lang="pt-BR" smtClean="0"/>
              <a:t>19/10/2014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282671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F4669B62-4FEF-46A3-9D65-87CD7876FE1A}" type="datetimeFigureOut">
              <a:rPr lang="pt-BR" smtClean="0"/>
              <a:t>19/10/2014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88337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69B62-4FEF-46A3-9D65-87CD7876FE1A}" type="datetimeFigureOut">
              <a:rPr lang="pt-BR" smtClean="0"/>
              <a:t>19/10/2014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13767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4669B62-4FEF-46A3-9D65-87CD7876FE1A}" type="datetimeFigureOut">
              <a:rPr lang="pt-BR" smtClean="0"/>
              <a:t>19/10/2014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288784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4669B62-4FEF-46A3-9D65-87CD7876FE1A}" type="datetimeFigureOut">
              <a:rPr lang="pt-BR" smtClean="0"/>
              <a:t>19/10/2014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4851E0F-E924-49B3-8DC8-33CC2D16B6B5}" type="slidenum">
              <a:rPr lang="pt-BR" smtClean="0"/>
              <a:t>‹nº›</a:t>
            </a:fld>
            <a:endParaRPr lang="pt-BR"/>
          </a:p>
        </p:txBody>
      </p:sp>
    </p:spTree>
    <p:extLst>
      <p:ext uri="{BB962C8B-B14F-4D97-AF65-F5344CB8AC3E}">
        <p14:creationId xmlns:p14="http://schemas.microsoft.com/office/powerpoint/2010/main" val="100634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8" name="Picture 16" descr="mini logo ifs"/>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0" y="0"/>
            <a:ext cx="749300" cy="99060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dirty="0"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669B62-4FEF-46A3-9D65-87CD7876FE1A}" type="datetimeFigureOut">
              <a:rPr lang="pt-BR" smtClean="0"/>
              <a:t>19/10/2014</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851E0F-E924-49B3-8DC8-33CC2D16B6B5}" type="slidenum">
              <a:rPr lang="pt-BR" smtClean="0"/>
              <a:t>‹nº›</a:t>
            </a:fld>
            <a:endParaRPr lang="pt-BR"/>
          </a:p>
        </p:txBody>
      </p:sp>
    </p:spTree>
    <p:extLst>
      <p:ext uri="{BB962C8B-B14F-4D97-AF65-F5344CB8AC3E}">
        <p14:creationId xmlns:p14="http://schemas.microsoft.com/office/powerpoint/2010/main" val="3275559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812144" y="2404534"/>
            <a:ext cx="5988679" cy="1646302"/>
          </a:xfrm>
        </p:spPr>
        <p:txBody>
          <a:bodyPr/>
          <a:lstStyle/>
          <a:p>
            <a:pPr algn="l"/>
            <a:r>
              <a:rPr lang="pt-BR" sz="6000" dirty="0" smtClean="0"/>
              <a:t>Gerenciamento dos Riscos</a:t>
            </a:r>
            <a:endParaRPr lang="pt-BR" sz="6000" dirty="0"/>
          </a:p>
        </p:txBody>
      </p:sp>
      <p:sp>
        <p:nvSpPr>
          <p:cNvPr id="3" name="Subtítulo 2"/>
          <p:cNvSpPr>
            <a:spLocks noGrp="1"/>
          </p:cNvSpPr>
          <p:nvPr>
            <p:ph type="subTitle" idx="1"/>
          </p:nvPr>
        </p:nvSpPr>
        <p:spPr>
          <a:xfrm>
            <a:off x="3812145" y="4050833"/>
            <a:ext cx="5461858" cy="1096899"/>
          </a:xfrm>
        </p:spPr>
        <p:txBody>
          <a:bodyPr>
            <a:normAutofit/>
          </a:bodyPr>
          <a:lstStyle/>
          <a:p>
            <a:pPr algn="l"/>
            <a:r>
              <a:rPr lang="pt-BR" sz="2800" dirty="0" smtClean="0"/>
              <a:t>Prof. Christiano Lima Santos</a:t>
            </a:r>
            <a:endParaRPr lang="pt-BR" sz="2800" dirty="0"/>
          </a:p>
        </p:txBody>
      </p:sp>
    </p:spTree>
    <p:extLst>
      <p:ext uri="{BB962C8B-B14F-4D97-AF65-F5344CB8AC3E}">
        <p14:creationId xmlns:p14="http://schemas.microsoft.com/office/powerpoint/2010/main" val="1746506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 Planejar gerenciamento dos riscos - Entradas</a:t>
            </a:r>
            <a:endParaRPr lang="pt-BR" dirty="0"/>
          </a:p>
        </p:txBody>
      </p:sp>
      <p:sp>
        <p:nvSpPr>
          <p:cNvPr id="3" name="Espaço Reservado para Conteúdo 2"/>
          <p:cNvSpPr>
            <a:spLocks noGrp="1"/>
          </p:cNvSpPr>
          <p:nvPr>
            <p:ph idx="1"/>
          </p:nvPr>
        </p:nvSpPr>
        <p:spPr/>
        <p:txBody>
          <a:bodyPr>
            <a:noAutofit/>
          </a:bodyPr>
          <a:lstStyle/>
          <a:p>
            <a:r>
              <a:rPr lang="pt-BR" sz="2400" b="1" dirty="0" smtClean="0"/>
              <a:t>Fatores ambientais da empresa </a:t>
            </a:r>
            <a:r>
              <a:rPr lang="pt-BR" sz="2400" dirty="0" smtClean="0"/>
              <a:t>– podem influenciar o processo “planejar gerenciamento de riscos”;</a:t>
            </a:r>
          </a:p>
          <a:p>
            <a:pPr lvl="1"/>
            <a:r>
              <a:rPr lang="pt-BR" sz="2000" dirty="0" smtClean="0"/>
              <a:t>Exemplos: atitudes de riscos, limiares e tolerâncias.</a:t>
            </a:r>
          </a:p>
          <a:p>
            <a:r>
              <a:rPr lang="pt-BR" sz="2400" b="1" dirty="0" smtClean="0"/>
              <a:t>Ativos do processo organizacional</a:t>
            </a:r>
            <a:r>
              <a:rPr lang="pt-BR" sz="2400" dirty="0" smtClean="0"/>
              <a:t> – podem influencias o processo “planejar gerenciamento de riscos”;</a:t>
            </a:r>
          </a:p>
          <a:p>
            <a:pPr lvl="1"/>
            <a:r>
              <a:rPr lang="pt-BR" sz="2000" dirty="0" smtClean="0"/>
              <a:t>Exemplos: categorias de riscos, definições comuns de conceitos e termos, formatos de declaração de riscos, </a:t>
            </a:r>
            <a:r>
              <a:rPr lang="pt-BR" sz="2000" dirty="0" err="1" smtClean="0"/>
              <a:t>templates</a:t>
            </a:r>
            <a:r>
              <a:rPr lang="pt-BR" sz="2000" dirty="0" smtClean="0"/>
              <a:t> padrões, papéis e responsabilidades, níveis de autoridade para tomada de decisão e lições aprendidas.</a:t>
            </a:r>
            <a:endParaRPr lang="pt-BR" sz="2000" dirty="0"/>
          </a:p>
        </p:txBody>
      </p:sp>
    </p:spTree>
    <p:extLst>
      <p:ext uri="{BB962C8B-B14F-4D97-AF65-F5344CB8AC3E}">
        <p14:creationId xmlns:p14="http://schemas.microsoft.com/office/powerpoint/2010/main" val="1493929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 Planejar gerenciamento dos riscos – Ferramentas e Técnicas</a:t>
            </a:r>
            <a:endParaRPr lang="pt-BR" dirty="0"/>
          </a:p>
        </p:txBody>
      </p:sp>
      <p:sp>
        <p:nvSpPr>
          <p:cNvPr id="3" name="Espaço Reservado para Conteúdo 2"/>
          <p:cNvSpPr>
            <a:spLocks noGrp="1"/>
          </p:cNvSpPr>
          <p:nvPr>
            <p:ph idx="1"/>
          </p:nvPr>
        </p:nvSpPr>
        <p:spPr/>
        <p:txBody>
          <a:bodyPr>
            <a:noAutofit/>
          </a:bodyPr>
          <a:lstStyle/>
          <a:p>
            <a:r>
              <a:rPr lang="pt-BR" sz="2200" b="1" dirty="0" smtClean="0"/>
              <a:t>Técnicas analíticas</a:t>
            </a:r>
            <a:r>
              <a:rPr lang="pt-BR" sz="2200" dirty="0" smtClean="0"/>
              <a:t> – usadas para entender e definir de maneira geral o contexto do gerenciamento de riscos do projeto. Exemplos: análise de perfil de risco dos </a:t>
            </a:r>
            <a:r>
              <a:rPr lang="pt-BR" sz="2200" dirty="0" err="1" smtClean="0"/>
              <a:t>stakeholders</a:t>
            </a:r>
            <a:r>
              <a:rPr lang="pt-BR" sz="2200" dirty="0" smtClean="0"/>
              <a:t> e planilhas estratégicas para pontuação de riscos;</a:t>
            </a:r>
          </a:p>
          <a:p>
            <a:r>
              <a:rPr lang="pt-BR" sz="2200" b="1" dirty="0" smtClean="0"/>
              <a:t>Julgamento de especialistas</a:t>
            </a:r>
            <a:r>
              <a:rPr lang="pt-BR" sz="2200" dirty="0" smtClean="0"/>
              <a:t> – considera o conhecimento de grupos e/ou indivíduos com treinamento, conhecimento ou experiência especializado em um dado assunto;</a:t>
            </a:r>
          </a:p>
          <a:p>
            <a:r>
              <a:rPr lang="pt-BR" sz="2200" b="1" dirty="0" smtClean="0"/>
              <a:t>Reuniões</a:t>
            </a:r>
            <a:r>
              <a:rPr lang="pt-BR" sz="2200" dirty="0" smtClean="0"/>
              <a:t> – usadas para desenvolver o plano de gerenciamento de riscos, podendo incluir nas mesmas o gerente de projeto, membros da equipe de projetos selecionados e </a:t>
            </a:r>
            <a:r>
              <a:rPr lang="pt-BR" sz="2200" dirty="0" err="1" smtClean="0"/>
              <a:t>stakeholders</a:t>
            </a:r>
            <a:r>
              <a:rPr lang="pt-BR" sz="2200" dirty="0"/>
              <a:t>.</a:t>
            </a:r>
          </a:p>
        </p:txBody>
      </p:sp>
    </p:spTree>
    <p:extLst>
      <p:ext uri="{BB962C8B-B14F-4D97-AF65-F5344CB8AC3E}">
        <p14:creationId xmlns:p14="http://schemas.microsoft.com/office/powerpoint/2010/main" val="428649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 Planejar gerenciamento dos riscos - Saídas</a:t>
            </a:r>
            <a:endParaRPr lang="pt-BR" dirty="0"/>
          </a:p>
        </p:txBody>
      </p:sp>
      <p:sp>
        <p:nvSpPr>
          <p:cNvPr id="3" name="Espaço Reservado para Conteúdo 2"/>
          <p:cNvSpPr>
            <a:spLocks noGrp="1"/>
          </p:cNvSpPr>
          <p:nvPr>
            <p:ph idx="1"/>
          </p:nvPr>
        </p:nvSpPr>
        <p:spPr/>
        <p:txBody>
          <a:bodyPr>
            <a:noAutofit/>
          </a:bodyPr>
          <a:lstStyle/>
          <a:p>
            <a:r>
              <a:rPr lang="pt-BR" sz="2000" b="1" dirty="0" smtClean="0"/>
              <a:t>Plano de gerenciamento de riscos</a:t>
            </a:r>
            <a:r>
              <a:rPr lang="pt-BR" sz="2000" dirty="0" smtClean="0"/>
              <a:t> – deve incluir:</a:t>
            </a:r>
          </a:p>
          <a:p>
            <a:pPr lvl="1"/>
            <a:r>
              <a:rPr lang="pt-BR" sz="1800" dirty="0" smtClean="0"/>
              <a:t>Metodologia;</a:t>
            </a:r>
          </a:p>
          <a:p>
            <a:pPr lvl="1"/>
            <a:r>
              <a:rPr lang="pt-BR" sz="1800" dirty="0" smtClean="0"/>
              <a:t>Papéis e responsabilidades;</a:t>
            </a:r>
          </a:p>
          <a:p>
            <a:pPr lvl="1"/>
            <a:r>
              <a:rPr lang="pt-BR" sz="1800" dirty="0" smtClean="0"/>
              <a:t>Orçamento;</a:t>
            </a:r>
          </a:p>
          <a:p>
            <a:pPr lvl="1"/>
            <a:r>
              <a:rPr lang="pt-BR" sz="1800" dirty="0" smtClean="0"/>
              <a:t>Datas;</a:t>
            </a:r>
          </a:p>
          <a:p>
            <a:pPr lvl="1"/>
            <a:r>
              <a:rPr lang="pt-BR" sz="1800" dirty="0" smtClean="0"/>
              <a:t>Categorias de riscos;</a:t>
            </a:r>
          </a:p>
          <a:p>
            <a:pPr lvl="1"/>
            <a:r>
              <a:rPr lang="pt-BR" sz="1800" dirty="0" smtClean="0"/>
              <a:t>Definições de probabilidades de riscos e de impacto;</a:t>
            </a:r>
          </a:p>
          <a:p>
            <a:pPr lvl="1"/>
            <a:r>
              <a:rPr lang="pt-BR" sz="1800" dirty="0" smtClean="0"/>
              <a:t>Matriz de probabilidade e impacto;</a:t>
            </a:r>
          </a:p>
          <a:p>
            <a:pPr lvl="1"/>
            <a:r>
              <a:rPr lang="pt-BR" sz="1800" dirty="0" smtClean="0"/>
              <a:t>Tolerâncias dos </a:t>
            </a:r>
            <a:r>
              <a:rPr lang="pt-BR" sz="1800" dirty="0" err="1" smtClean="0"/>
              <a:t>stakeholders</a:t>
            </a:r>
            <a:r>
              <a:rPr lang="pt-BR" sz="1800" dirty="0" smtClean="0"/>
              <a:t> revisadas;</a:t>
            </a:r>
          </a:p>
          <a:p>
            <a:pPr lvl="1"/>
            <a:r>
              <a:rPr lang="pt-BR" sz="1800" dirty="0" smtClean="0"/>
              <a:t>Formatos de relatórios;</a:t>
            </a:r>
          </a:p>
          <a:p>
            <a:pPr lvl="1"/>
            <a:r>
              <a:rPr lang="pt-BR" sz="1800" dirty="0" smtClean="0"/>
              <a:t>Monitoramento.</a:t>
            </a:r>
            <a:endParaRPr lang="pt-BR" sz="1800" dirty="0"/>
          </a:p>
        </p:txBody>
      </p:sp>
    </p:spTree>
    <p:extLst>
      <p:ext uri="{BB962C8B-B14F-4D97-AF65-F5344CB8AC3E}">
        <p14:creationId xmlns:p14="http://schemas.microsoft.com/office/powerpoint/2010/main" val="1827135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a:t>
            </a:r>
            <a:endParaRPr lang="pt-BR" dirty="0"/>
          </a:p>
        </p:txBody>
      </p:sp>
      <p:sp>
        <p:nvSpPr>
          <p:cNvPr id="3" name="Espaço Reservado para Conteúdo 2"/>
          <p:cNvSpPr>
            <a:spLocks noGrp="1"/>
          </p:cNvSpPr>
          <p:nvPr>
            <p:ph idx="1"/>
          </p:nvPr>
        </p:nvSpPr>
        <p:spPr>
          <a:xfrm>
            <a:off x="677334" y="1233313"/>
            <a:ext cx="8596668" cy="3880773"/>
          </a:xfrm>
        </p:spPr>
        <p:txBody>
          <a:bodyPr>
            <a:normAutofit/>
          </a:bodyPr>
          <a:lstStyle/>
          <a:p>
            <a:r>
              <a:rPr lang="pt-BR" sz="2800" dirty="0" smtClean="0"/>
              <a:t>Determina </a:t>
            </a:r>
            <a:r>
              <a:rPr lang="pt-BR" sz="2800" dirty="0"/>
              <a:t>quais riscos podem afetar o projeto e </a:t>
            </a:r>
            <a:r>
              <a:rPr lang="pt-BR" sz="2800" dirty="0" smtClean="0"/>
              <a:t>documenta </a:t>
            </a:r>
            <a:r>
              <a:rPr lang="pt-BR" sz="2800" dirty="0"/>
              <a:t>suas </a:t>
            </a:r>
            <a:r>
              <a:rPr lang="pt-BR" sz="2800" dirty="0" smtClean="0"/>
              <a:t>características.</a:t>
            </a:r>
            <a:endParaRPr lang="pt-BR" sz="2800" dirty="0"/>
          </a:p>
        </p:txBody>
      </p:sp>
      <p:graphicFrame>
        <p:nvGraphicFramePr>
          <p:cNvPr id="4" name="Tabela 3"/>
          <p:cNvGraphicFramePr>
            <a:graphicFrameLocks noGrp="1"/>
          </p:cNvGraphicFramePr>
          <p:nvPr>
            <p:extLst>
              <p:ext uri="{D42A27DB-BD31-4B8C-83A1-F6EECF244321}">
                <p14:modId xmlns:p14="http://schemas.microsoft.com/office/powerpoint/2010/main" val="1632687578"/>
              </p:ext>
            </p:extLst>
          </p:nvPr>
        </p:nvGraphicFramePr>
        <p:xfrm>
          <a:off x="347730" y="2239380"/>
          <a:ext cx="11590985" cy="4302760"/>
        </p:xfrm>
        <a:graphic>
          <a:graphicData uri="http://schemas.openxmlformats.org/drawingml/2006/table">
            <a:tbl>
              <a:tblPr firstRow="1" bandRow="1">
                <a:tableStyleId>{5C22544A-7EE6-4342-B048-85BDC9FD1C3A}</a:tableStyleId>
              </a:tblPr>
              <a:tblGrid>
                <a:gridCol w="4546242"/>
                <a:gridCol w="3915177"/>
                <a:gridCol w="3129566"/>
              </a:tblGrid>
              <a:tr h="370840">
                <a:tc>
                  <a:txBody>
                    <a:bodyPr/>
                    <a:lstStyle/>
                    <a:p>
                      <a:r>
                        <a:rPr lang="pt-BR" dirty="0" smtClean="0"/>
                        <a:t>Entradas</a:t>
                      </a:r>
                      <a:endParaRPr lang="pt-BR" dirty="0"/>
                    </a:p>
                  </a:txBody>
                  <a:tcPr/>
                </a:tc>
                <a:tc>
                  <a:txBody>
                    <a:bodyPr/>
                    <a:lstStyle/>
                    <a:p>
                      <a:r>
                        <a:rPr lang="pt-BR" dirty="0" smtClean="0"/>
                        <a:t>Ferramentas e Técnicas</a:t>
                      </a:r>
                      <a:endParaRPr lang="pt-BR" dirty="0"/>
                    </a:p>
                  </a:txBody>
                  <a:tcPr/>
                </a:tc>
                <a:tc>
                  <a:txBody>
                    <a:bodyPr/>
                    <a:lstStyle/>
                    <a:p>
                      <a:r>
                        <a:rPr lang="pt-BR" dirty="0" smtClean="0"/>
                        <a:t>Saídas</a:t>
                      </a:r>
                      <a:endParaRPr lang="pt-BR" dirty="0"/>
                    </a:p>
                  </a:txBody>
                  <a:tcPr/>
                </a:tc>
              </a:tr>
              <a:tr h="370840">
                <a:tc>
                  <a:txBody>
                    <a:bodyPr/>
                    <a:lstStyle/>
                    <a:p>
                      <a:pPr marL="342900" indent="-342900">
                        <a:buAutoNum type="arabicPeriod"/>
                      </a:pPr>
                      <a:r>
                        <a:rPr lang="pt-BR" dirty="0" smtClean="0"/>
                        <a:t>Plano</a:t>
                      </a:r>
                      <a:r>
                        <a:rPr lang="pt-BR" baseline="0" dirty="0" smtClean="0"/>
                        <a:t> de gerenciamento de riscos</a:t>
                      </a:r>
                    </a:p>
                    <a:p>
                      <a:pPr marL="342900" indent="-342900">
                        <a:buAutoNum type="arabicPeriod"/>
                      </a:pPr>
                      <a:r>
                        <a:rPr lang="pt-BR" baseline="0" dirty="0" smtClean="0"/>
                        <a:t>Plano de gerenciamento de custos</a:t>
                      </a:r>
                    </a:p>
                    <a:p>
                      <a:pPr marL="342900" indent="-342900">
                        <a:buAutoNum type="arabicPeriod"/>
                      </a:pPr>
                      <a:r>
                        <a:rPr lang="pt-BR" baseline="0" dirty="0" smtClean="0"/>
                        <a:t>Plano de gerenciamento de cronograma</a:t>
                      </a:r>
                    </a:p>
                    <a:p>
                      <a:pPr marL="342900" indent="-342900">
                        <a:buAutoNum type="arabicPeriod"/>
                      </a:pPr>
                      <a:r>
                        <a:rPr lang="pt-BR" baseline="0" dirty="0" smtClean="0"/>
                        <a:t>Plano de gerenciamento de qualidade</a:t>
                      </a:r>
                    </a:p>
                    <a:p>
                      <a:pPr marL="342900" indent="-342900">
                        <a:buAutoNum type="arabicPeriod"/>
                      </a:pPr>
                      <a:r>
                        <a:rPr lang="pt-BR" baseline="0" dirty="0" smtClean="0"/>
                        <a:t>Plano de gerenciamento de recursos humanos</a:t>
                      </a:r>
                    </a:p>
                    <a:p>
                      <a:pPr marL="342900" indent="-342900">
                        <a:buAutoNum type="arabicPeriod"/>
                      </a:pPr>
                      <a:r>
                        <a:rPr lang="pt-BR" baseline="0" dirty="0" smtClean="0"/>
                        <a:t>Definições iniciais do escopo</a:t>
                      </a:r>
                    </a:p>
                    <a:p>
                      <a:pPr marL="342900" indent="-342900">
                        <a:buAutoNum type="arabicPeriod"/>
                      </a:pPr>
                      <a:r>
                        <a:rPr lang="pt-BR" baseline="0" dirty="0" smtClean="0"/>
                        <a:t>Estimativas de custo das atividades</a:t>
                      </a:r>
                    </a:p>
                    <a:p>
                      <a:pPr marL="342900" indent="-342900">
                        <a:buAutoNum type="arabicPeriod"/>
                      </a:pPr>
                      <a:r>
                        <a:rPr lang="pt-BR" baseline="0" dirty="0" smtClean="0"/>
                        <a:t>Estimativas de duração das atividades</a:t>
                      </a:r>
                    </a:p>
                    <a:p>
                      <a:pPr marL="342900" indent="-342900">
                        <a:buAutoNum type="arabicPeriod"/>
                      </a:pPr>
                      <a:r>
                        <a:rPr lang="pt-BR" dirty="0" smtClean="0"/>
                        <a:t>Registro de </a:t>
                      </a:r>
                      <a:r>
                        <a:rPr lang="pt-BR" dirty="0" err="1" smtClean="0"/>
                        <a:t>stakeholders</a:t>
                      </a:r>
                      <a:endParaRPr lang="pt-BR" dirty="0" smtClean="0"/>
                    </a:p>
                    <a:p>
                      <a:pPr marL="342900" indent="-342900">
                        <a:buAutoNum type="arabicPeriod"/>
                      </a:pPr>
                      <a:r>
                        <a:rPr lang="pt-BR" dirty="0" smtClean="0"/>
                        <a:t>Documentos do projeto</a:t>
                      </a:r>
                    </a:p>
                    <a:p>
                      <a:pPr marL="342900" indent="-342900">
                        <a:buAutoNum type="arabicPeriod"/>
                      </a:pPr>
                      <a:r>
                        <a:rPr lang="pt-BR" dirty="0" smtClean="0"/>
                        <a:t>Fatore</a:t>
                      </a:r>
                      <a:r>
                        <a:rPr lang="pt-BR" baseline="0" dirty="0" smtClean="0"/>
                        <a:t>s ambientais da empresa</a:t>
                      </a:r>
                    </a:p>
                    <a:p>
                      <a:pPr marL="342900" indent="-342900">
                        <a:buAutoNum type="arabicPeriod"/>
                      </a:pPr>
                      <a:r>
                        <a:rPr lang="pt-BR" baseline="0" dirty="0" smtClean="0"/>
                        <a:t>Ativos do processo organizacional</a:t>
                      </a:r>
                      <a:endParaRPr lang="pt-BR" dirty="0"/>
                    </a:p>
                  </a:txBody>
                  <a:tcPr/>
                </a:tc>
                <a:tc>
                  <a:txBody>
                    <a:bodyPr/>
                    <a:lstStyle/>
                    <a:p>
                      <a:pPr marL="342900" indent="-342900">
                        <a:buAutoNum type="arabicPeriod"/>
                      </a:pPr>
                      <a:r>
                        <a:rPr lang="pt-BR" dirty="0" smtClean="0"/>
                        <a:t>Revisão</a:t>
                      </a:r>
                      <a:r>
                        <a:rPr lang="pt-BR" baseline="0" dirty="0" smtClean="0"/>
                        <a:t> de documentos</a:t>
                      </a:r>
                    </a:p>
                    <a:p>
                      <a:pPr marL="342900" indent="-342900">
                        <a:buAutoNum type="arabicPeriod"/>
                      </a:pPr>
                      <a:r>
                        <a:rPr lang="pt-BR" baseline="0" dirty="0" smtClean="0"/>
                        <a:t>Técnicas de coleta de informação</a:t>
                      </a:r>
                    </a:p>
                    <a:p>
                      <a:pPr marL="342900" indent="-342900">
                        <a:buAutoNum type="arabicPeriod"/>
                      </a:pPr>
                      <a:r>
                        <a:rPr lang="pt-BR" dirty="0" smtClean="0"/>
                        <a:t>Análise de </a:t>
                      </a:r>
                      <a:r>
                        <a:rPr lang="pt-BR" dirty="0" err="1" smtClean="0"/>
                        <a:t>checklist</a:t>
                      </a:r>
                      <a:endParaRPr lang="pt-BR" dirty="0" smtClean="0"/>
                    </a:p>
                    <a:p>
                      <a:pPr marL="342900" indent="-342900">
                        <a:buAutoNum type="arabicPeriod"/>
                      </a:pPr>
                      <a:r>
                        <a:rPr lang="pt-BR" dirty="0" smtClean="0"/>
                        <a:t>Análise</a:t>
                      </a:r>
                      <a:r>
                        <a:rPr lang="pt-BR" baseline="0" dirty="0" smtClean="0"/>
                        <a:t> de assunções</a:t>
                      </a:r>
                    </a:p>
                    <a:p>
                      <a:pPr marL="342900" indent="-342900">
                        <a:buAutoNum type="arabicPeriod"/>
                      </a:pPr>
                      <a:r>
                        <a:rPr lang="pt-BR" baseline="0" dirty="0" smtClean="0"/>
                        <a:t>Técnicas de diagramação</a:t>
                      </a:r>
                    </a:p>
                    <a:p>
                      <a:pPr marL="342900" indent="-342900">
                        <a:buAutoNum type="arabicPeriod"/>
                      </a:pPr>
                      <a:r>
                        <a:rPr lang="pt-BR" baseline="0" dirty="0" smtClean="0"/>
                        <a:t>Análise SWOT</a:t>
                      </a:r>
                    </a:p>
                    <a:p>
                      <a:pPr marL="342900" indent="-342900">
                        <a:buAutoNum type="arabicPeriod"/>
                      </a:pPr>
                      <a:r>
                        <a:rPr lang="pt-BR" baseline="0" dirty="0" smtClean="0"/>
                        <a:t>Julgamento de especialistas</a:t>
                      </a:r>
                      <a:endParaRPr lang="pt-BR" dirty="0"/>
                    </a:p>
                  </a:txBody>
                  <a:tcPr/>
                </a:tc>
                <a:tc>
                  <a:txBody>
                    <a:bodyPr/>
                    <a:lstStyle/>
                    <a:p>
                      <a:pPr marL="342900" indent="-342900">
                        <a:buAutoNum type="arabicPeriod"/>
                      </a:pPr>
                      <a:r>
                        <a:rPr lang="pt-BR" dirty="0" smtClean="0"/>
                        <a:t>Registro de riscos</a:t>
                      </a:r>
                    </a:p>
                  </a:txBody>
                  <a:tcPr/>
                </a:tc>
              </a:tr>
            </a:tbl>
          </a:graphicData>
        </a:graphic>
      </p:graphicFrame>
    </p:spTree>
    <p:extLst>
      <p:ext uri="{BB962C8B-B14F-4D97-AF65-F5344CB8AC3E}">
        <p14:creationId xmlns:p14="http://schemas.microsoft.com/office/powerpoint/2010/main" val="1503214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a:t>
            </a:r>
            <a:endParaRPr lang="pt-BR" dirty="0"/>
          </a:p>
        </p:txBody>
      </p:sp>
      <p:sp>
        <p:nvSpPr>
          <p:cNvPr id="3" name="Espaço Reservado para Conteúdo 2"/>
          <p:cNvSpPr>
            <a:spLocks noGrp="1"/>
          </p:cNvSpPr>
          <p:nvPr>
            <p:ph idx="1"/>
          </p:nvPr>
        </p:nvSpPr>
        <p:spPr>
          <a:xfrm>
            <a:off x="677334" y="6452312"/>
            <a:ext cx="8596668" cy="413294"/>
          </a:xfrm>
        </p:spPr>
        <p:txBody>
          <a:bodyPr/>
          <a:lstStyle/>
          <a:p>
            <a:r>
              <a:rPr lang="pt-BR" dirty="0" smtClean="0"/>
              <a:t>Diagrama de fluxo de dados em “Identificar riscos”</a:t>
            </a:r>
            <a:endParaRPr lang="pt-BR" dirty="0"/>
          </a:p>
        </p:txBody>
      </p:sp>
      <p:pic>
        <p:nvPicPr>
          <p:cNvPr id="4" name="Imagem 3"/>
          <p:cNvPicPr>
            <a:picLocks noChangeAspect="1"/>
          </p:cNvPicPr>
          <p:nvPr/>
        </p:nvPicPr>
        <p:blipFill>
          <a:blip r:embed="rId2"/>
          <a:stretch>
            <a:fillRect/>
          </a:stretch>
        </p:blipFill>
        <p:spPr>
          <a:xfrm>
            <a:off x="1894859" y="1171984"/>
            <a:ext cx="3514266" cy="5307872"/>
          </a:xfrm>
          <a:prstGeom prst="rect">
            <a:avLst/>
          </a:prstGeom>
        </p:spPr>
      </p:pic>
    </p:spTree>
    <p:extLst>
      <p:ext uri="{BB962C8B-B14F-4D97-AF65-F5344CB8AC3E}">
        <p14:creationId xmlns:p14="http://schemas.microsoft.com/office/powerpoint/2010/main" val="2312622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 - Entradas</a:t>
            </a:r>
            <a:endParaRPr lang="pt-BR" dirty="0"/>
          </a:p>
        </p:txBody>
      </p:sp>
      <p:sp>
        <p:nvSpPr>
          <p:cNvPr id="3" name="Espaço Reservado para Conteúdo 2"/>
          <p:cNvSpPr>
            <a:spLocks noGrp="1"/>
          </p:cNvSpPr>
          <p:nvPr>
            <p:ph idx="1"/>
          </p:nvPr>
        </p:nvSpPr>
        <p:spPr/>
        <p:txBody>
          <a:bodyPr>
            <a:noAutofit/>
          </a:bodyPr>
          <a:lstStyle/>
          <a:p>
            <a:r>
              <a:rPr lang="pt-BR" sz="2400" b="1" dirty="0" smtClean="0"/>
              <a:t>Plano de gerenciamento de riscos</a:t>
            </a:r>
            <a:r>
              <a:rPr lang="pt-BR" sz="2400" dirty="0" smtClean="0"/>
              <a:t> – seus elementos-chave que contribuem são as atribuições dos papéis e responsabilidades, provisão para as atividades de gerenciamento de riscos no orçamento e no cronograma, </a:t>
            </a:r>
            <a:r>
              <a:rPr lang="en-US" sz="2400" dirty="0" smtClean="0"/>
              <a:t>e </a:t>
            </a:r>
            <a:r>
              <a:rPr lang="en-US" sz="2400" dirty="0" err="1" smtClean="0"/>
              <a:t>categorias</a:t>
            </a:r>
            <a:r>
              <a:rPr lang="en-US" sz="2400" dirty="0" smtClean="0"/>
              <a:t> de </a:t>
            </a:r>
            <a:r>
              <a:rPr lang="en-US" sz="2400" dirty="0" err="1" smtClean="0"/>
              <a:t>risco</a:t>
            </a:r>
            <a:r>
              <a:rPr lang="en-US" sz="2400" dirty="0" smtClean="0"/>
              <a:t>, </a:t>
            </a:r>
            <a:r>
              <a:rPr lang="en-US" sz="2400" dirty="0" err="1" smtClean="0"/>
              <a:t>que</a:t>
            </a:r>
            <a:r>
              <a:rPr lang="en-US" sz="2400" dirty="0" smtClean="0"/>
              <a:t> </a:t>
            </a:r>
            <a:r>
              <a:rPr lang="en-US" sz="2400" dirty="0" err="1" smtClean="0"/>
              <a:t>são</a:t>
            </a:r>
            <a:r>
              <a:rPr lang="en-US" sz="2400" dirty="0" smtClean="0"/>
              <a:t> </a:t>
            </a:r>
            <a:r>
              <a:rPr lang="en-US" sz="2400" dirty="0" err="1" smtClean="0"/>
              <a:t>algumas</a:t>
            </a:r>
            <a:r>
              <a:rPr lang="en-US" sz="2400" dirty="0" smtClean="0"/>
              <a:t> </a:t>
            </a:r>
            <a:r>
              <a:rPr lang="en-US" sz="2400" dirty="0" err="1" smtClean="0"/>
              <a:t>vezes</a:t>
            </a:r>
            <a:r>
              <a:rPr lang="en-US" sz="2400" dirty="0" smtClean="0"/>
              <a:t> </a:t>
            </a:r>
            <a:r>
              <a:rPr lang="en-US" sz="2400" dirty="0" err="1" smtClean="0"/>
              <a:t>expressas</a:t>
            </a:r>
            <a:r>
              <a:rPr lang="en-US" sz="2400" dirty="0" smtClean="0"/>
              <a:t> </a:t>
            </a:r>
            <a:r>
              <a:rPr lang="en-US" sz="2400" dirty="0" err="1" smtClean="0"/>
              <a:t>como</a:t>
            </a:r>
            <a:r>
              <a:rPr lang="en-US" sz="2400" dirty="0" smtClean="0"/>
              <a:t> risk breakdown structure (RBS);</a:t>
            </a:r>
            <a:endParaRPr lang="pt-BR" sz="2400" dirty="0" smtClean="0"/>
          </a:p>
          <a:p>
            <a:r>
              <a:rPr lang="pt-BR" sz="2400" b="1" dirty="0" smtClean="0"/>
              <a:t>Plano de gerenciamento de custos</a:t>
            </a:r>
            <a:r>
              <a:rPr lang="pt-BR" sz="2400" dirty="0" smtClean="0"/>
              <a:t> – provê processos e controles que podem ser usados para ajudar a identificar riscos através do projeto;</a:t>
            </a:r>
          </a:p>
          <a:p>
            <a:r>
              <a:rPr lang="pt-BR" sz="2400" b="1" dirty="0" smtClean="0"/>
              <a:t>Plano de gerenciamento de cronograma</a:t>
            </a:r>
            <a:r>
              <a:rPr lang="pt-BR" sz="2400" dirty="0" smtClean="0"/>
              <a:t> – provê insight para objetivos de tempo/cronograma do projeto e expectativas que podem ser impactadas pelos riscos;</a:t>
            </a:r>
            <a:endParaRPr lang="pt-BR" sz="2400" dirty="0"/>
          </a:p>
        </p:txBody>
      </p:sp>
    </p:spTree>
    <p:extLst>
      <p:ext uri="{BB962C8B-B14F-4D97-AF65-F5344CB8AC3E}">
        <p14:creationId xmlns:p14="http://schemas.microsoft.com/office/powerpoint/2010/main" val="2718262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 - Entradas</a:t>
            </a:r>
            <a:endParaRPr lang="pt-BR" dirty="0"/>
          </a:p>
        </p:txBody>
      </p:sp>
      <p:sp>
        <p:nvSpPr>
          <p:cNvPr id="3" name="Espaço Reservado para Conteúdo 2"/>
          <p:cNvSpPr>
            <a:spLocks noGrp="1"/>
          </p:cNvSpPr>
          <p:nvPr>
            <p:ph idx="1"/>
          </p:nvPr>
        </p:nvSpPr>
        <p:spPr/>
        <p:txBody>
          <a:bodyPr>
            <a:noAutofit/>
          </a:bodyPr>
          <a:lstStyle/>
          <a:p>
            <a:r>
              <a:rPr lang="pt-BR" sz="2400" b="1" dirty="0" smtClean="0"/>
              <a:t>Plano de gerenciamento de qualidade</a:t>
            </a:r>
            <a:r>
              <a:rPr lang="pt-BR" sz="2400" dirty="0" smtClean="0"/>
              <a:t> – provê definições iniciais de medidas e métricas de qualidade para uso na identificação de riscos.</a:t>
            </a:r>
          </a:p>
          <a:p>
            <a:r>
              <a:rPr lang="pt-BR" sz="2400" b="1" dirty="0"/>
              <a:t>Plano de gerenciamento de recursos humanos</a:t>
            </a:r>
            <a:r>
              <a:rPr lang="pt-BR" sz="2400" dirty="0"/>
              <a:t> – provê orientação sobre como recursos humanos do projeto deveriam ser definidos, organizados e gerenciados e, eventualmente, liberados;</a:t>
            </a:r>
          </a:p>
          <a:p>
            <a:r>
              <a:rPr lang="pt-BR" sz="2400" b="1" dirty="0"/>
              <a:t>Definições iniciais do escopo</a:t>
            </a:r>
            <a:r>
              <a:rPr lang="pt-BR" sz="2400" dirty="0"/>
              <a:t> – incerteza sobre as suposições do projeto (encontradas na declaração de escopo do projeto) deveriam ser avaliadas como causas potenciais de riscos do projeto</a:t>
            </a:r>
            <a:r>
              <a:rPr lang="pt-BR" sz="2400" dirty="0" smtClean="0"/>
              <a:t>;</a:t>
            </a:r>
            <a:endParaRPr lang="pt-BR" sz="2400" dirty="0"/>
          </a:p>
        </p:txBody>
      </p:sp>
    </p:spTree>
    <p:extLst>
      <p:ext uri="{BB962C8B-B14F-4D97-AF65-F5344CB8AC3E}">
        <p14:creationId xmlns:p14="http://schemas.microsoft.com/office/powerpoint/2010/main" val="607209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 - Entradas</a:t>
            </a:r>
            <a:endParaRPr lang="pt-BR" dirty="0"/>
          </a:p>
        </p:txBody>
      </p:sp>
      <p:sp>
        <p:nvSpPr>
          <p:cNvPr id="3" name="Espaço Reservado para Conteúdo 2"/>
          <p:cNvSpPr>
            <a:spLocks noGrp="1"/>
          </p:cNvSpPr>
          <p:nvPr>
            <p:ph idx="1"/>
          </p:nvPr>
        </p:nvSpPr>
        <p:spPr/>
        <p:txBody>
          <a:bodyPr>
            <a:noAutofit/>
          </a:bodyPr>
          <a:lstStyle/>
          <a:p>
            <a:r>
              <a:rPr lang="pt-BR" sz="2400" b="1" dirty="0" smtClean="0"/>
              <a:t>Estimativas </a:t>
            </a:r>
            <a:r>
              <a:rPr lang="pt-BR" sz="2400" b="1" dirty="0"/>
              <a:t>de custo das atividades</a:t>
            </a:r>
            <a:r>
              <a:rPr lang="pt-BR" sz="2400" dirty="0"/>
              <a:t> </a:t>
            </a:r>
            <a:r>
              <a:rPr lang="pt-BR" sz="2400" dirty="0" smtClean="0"/>
              <a:t>– </a:t>
            </a:r>
            <a:r>
              <a:rPr lang="pt-BR" sz="2400" dirty="0" err="1" smtClean="0"/>
              <a:t>provêem</a:t>
            </a:r>
            <a:r>
              <a:rPr lang="pt-BR" sz="2400" dirty="0" smtClean="0"/>
              <a:t> </a:t>
            </a:r>
            <a:r>
              <a:rPr lang="pt-BR" sz="2400" dirty="0"/>
              <a:t>uma avaliação quantitativa do custo provável para completar atividades agendadas e são expressas em um intervalo, com a extensão do intervalo indicando os graus de risco;</a:t>
            </a:r>
          </a:p>
          <a:p>
            <a:r>
              <a:rPr lang="pt-BR" sz="2400" b="1" dirty="0"/>
              <a:t>Estimativas de duração das atividades </a:t>
            </a:r>
            <a:r>
              <a:rPr lang="pt-BR" sz="2400" dirty="0" smtClean="0"/>
              <a:t>– úteis </a:t>
            </a:r>
            <a:r>
              <a:rPr lang="pt-BR" sz="2400" dirty="0"/>
              <a:t>em identificar riscos relacionados a subsídios do tempo para as atividades ou o projeto como um todo, novamente com a extensão do intervalo de tais estimativas indicando graus relativos de risco;</a:t>
            </a:r>
          </a:p>
          <a:p>
            <a:r>
              <a:rPr lang="pt-BR" sz="2400" b="1" dirty="0" err="1"/>
              <a:t>Stakeholder</a:t>
            </a:r>
            <a:r>
              <a:rPr lang="pt-BR" sz="2400" b="1" dirty="0"/>
              <a:t> </a:t>
            </a:r>
            <a:r>
              <a:rPr lang="pt-BR" sz="2400" b="1" dirty="0" err="1"/>
              <a:t>register</a:t>
            </a:r>
            <a:r>
              <a:rPr lang="pt-BR" sz="2400" dirty="0"/>
              <a:t> – conforme </a:t>
            </a:r>
            <a:r>
              <a:rPr lang="pt-BR" sz="2400" dirty="0" err="1"/>
              <a:t>stakeholders</a:t>
            </a:r>
            <a:r>
              <a:rPr lang="pt-BR" sz="2400" dirty="0"/>
              <a:t> são entrevistados ou participam de outra forma, informação obtida pode ser útil como entrada para identificar riscos</a:t>
            </a:r>
            <a:r>
              <a:rPr lang="pt-BR" sz="2400" dirty="0" smtClean="0"/>
              <a:t>;</a:t>
            </a:r>
            <a:endParaRPr lang="pt-BR" sz="2400" dirty="0"/>
          </a:p>
        </p:txBody>
      </p:sp>
    </p:spTree>
    <p:extLst>
      <p:ext uri="{BB962C8B-B14F-4D97-AF65-F5344CB8AC3E}">
        <p14:creationId xmlns:p14="http://schemas.microsoft.com/office/powerpoint/2010/main" val="172154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 - Entradas</a:t>
            </a:r>
            <a:endParaRPr lang="pt-BR" dirty="0"/>
          </a:p>
        </p:txBody>
      </p:sp>
      <p:sp>
        <p:nvSpPr>
          <p:cNvPr id="3" name="Espaço Reservado para Conteúdo 2"/>
          <p:cNvSpPr>
            <a:spLocks noGrp="1"/>
          </p:cNvSpPr>
          <p:nvPr>
            <p:ph idx="1"/>
          </p:nvPr>
        </p:nvSpPr>
        <p:spPr>
          <a:xfrm>
            <a:off x="677334" y="2160589"/>
            <a:ext cx="8596668" cy="3880773"/>
          </a:xfrm>
        </p:spPr>
        <p:txBody>
          <a:bodyPr>
            <a:noAutofit/>
          </a:bodyPr>
          <a:lstStyle/>
          <a:p>
            <a:r>
              <a:rPr lang="pt-BR" sz="2400" b="1" dirty="0" smtClean="0"/>
              <a:t>Documentos </a:t>
            </a:r>
            <a:r>
              <a:rPr lang="pt-BR" sz="2400" b="1" dirty="0"/>
              <a:t>do projeto</a:t>
            </a:r>
            <a:r>
              <a:rPr lang="pt-BR" sz="2400" dirty="0"/>
              <a:t> – </a:t>
            </a:r>
            <a:r>
              <a:rPr lang="pt-BR" sz="2400" dirty="0" err="1"/>
              <a:t>provêem</a:t>
            </a:r>
            <a:r>
              <a:rPr lang="pt-BR" sz="2400" dirty="0"/>
              <a:t> </a:t>
            </a:r>
            <a:r>
              <a:rPr lang="pt-BR" sz="2400" dirty="0" smtClean="0"/>
              <a:t>informações para </a:t>
            </a:r>
            <a:r>
              <a:rPr lang="pt-BR" sz="2400" dirty="0"/>
              <a:t>melhor identificar os riscos do projeto. </a:t>
            </a:r>
            <a:r>
              <a:rPr lang="pt-BR" sz="2400" dirty="0" smtClean="0"/>
              <a:t>Exemplos </a:t>
            </a:r>
            <a:r>
              <a:rPr lang="pt-BR" sz="2400" dirty="0"/>
              <a:t>de documentos são </a:t>
            </a:r>
            <a:r>
              <a:rPr lang="pt-BR" sz="2400" dirty="0" err="1" smtClean="0"/>
              <a:t>project</a:t>
            </a:r>
            <a:r>
              <a:rPr lang="pt-BR" sz="2400" dirty="0" smtClean="0"/>
              <a:t> </a:t>
            </a:r>
            <a:r>
              <a:rPr lang="pt-BR" sz="2400" dirty="0"/>
              <a:t>charter, cronograma do projeto, </a:t>
            </a:r>
            <a:r>
              <a:rPr lang="pt-BR" sz="2400" dirty="0" err="1"/>
              <a:t>checklists</a:t>
            </a:r>
            <a:r>
              <a:rPr lang="pt-BR" sz="2400" dirty="0"/>
              <a:t> de qualidade, log de problemas etc.</a:t>
            </a:r>
          </a:p>
          <a:p>
            <a:r>
              <a:rPr lang="pt-BR" sz="2400" b="1" dirty="0"/>
              <a:t>Fatores ambientais da empresa</a:t>
            </a:r>
            <a:r>
              <a:rPr lang="pt-BR" sz="2400" dirty="0"/>
              <a:t> – </a:t>
            </a:r>
            <a:r>
              <a:rPr lang="pt-BR" sz="2400" dirty="0" smtClean="0"/>
              <a:t>exemplos: </a:t>
            </a:r>
            <a:r>
              <a:rPr lang="pt-BR" sz="2400" dirty="0"/>
              <a:t>informação publicada ou presente em bancos de dados, estudos acadêmicos, </a:t>
            </a:r>
            <a:r>
              <a:rPr lang="pt-BR" sz="2400" dirty="0" err="1"/>
              <a:t>checklists</a:t>
            </a:r>
            <a:r>
              <a:rPr lang="pt-BR" sz="2400" dirty="0"/>
              <a:t> publicadas, benchmarking, estudos da indústria e atitudes de risco;</a:t>
            </a:r>
          </a:p>
          <a:p>
            <a:r>
              <a:rPr lang="pt-BR" sz="2400" b="1" dirty="0"/>
              <a:t>Ativos do processo organizacional</a:t>
            </a:r>
            <a:r>
              <a:rPr lang="pt-BR" sz="2400" dirty="0"/>
              <a:t> – </a:t>
            </a:r>
            <a:r>
              <a:rPr lang="pt-BR" sz="2400" dirty="0" smtClean="0"/>
              <a:t>exemplos: </a:t>
            </a:r>
            <a:r>
              <a:rPr lang="pt-BR" sz="2400" dirty="0"/>
              <a:t>arquivos de projeto incluindo dados reais, controles de processo organizacional ou do projeto, formatos ou </a:t>
            </a:r>
            <a:r>
              <a:rPr lang="pt-BR" sz="2400" dirty="0" err="1"/>
              <a:t>templates</a:t>
            </a:r>
            <a:r>
              <a:rPr lang="pt-BR" sz="2400" dirty="0"/>
              <a:t> de declaração de riscos e lições aprendidas</a:t>
            </a:r>
            <a:r>
              <a:rPr lang="pt-BR" sz="2400" dirty="0" smtClean="0"/>
              <a:t>.</a:t>
            </a:r>
            <a:endParaRPr lang="pt-BR" sz="2400" dirty="0"/>
          </a:p>
        </p:txBody>
      </p:sp>
    </p:spTree>
    <p:extLst>
      <p:ext uri="{BB962C8B-B14F-4D97-AF65-F5344CB8AC3E}">
        <p14:creationId xmlns:p14="http://schemas.microsoft.com/office/powerpoint/2010/main" val="2708615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 – Ferramentas e Técnicas</a:t>
            </a:r>
            <a:endParaRPr lang="pt-BR" dirty="0"/>
          </a:p>
        </p:txBody>
      </p:sp>
      <p:sp>
        <p:nvSpPr>
          <p:cNvPr id="3" name="Espaço Reservado para Conteúdo 2"/>
          <p:cNvSpPr>
            <a:spLocks noGrp="1"/>
          </p:cNvSpPr>
          <p:nvPr>
            <p:ph idx="1"/>
          </p:nvPr>
        </p:nvSpPr>
        <p:spPr/>
        <p:txBody>
          <a:bodyPr>
            <a:normAutofit/>
          </a:bodyPr>
          <a:lstStyle/>
          <a:p>
            <a:r>
              <a:rPr lang="pt-BR" sz="2400" b="1" dirty="0" smtClean="0"/>
              <a:t>Revisão da documentação</a:t>
            </a:r>
            <a:r>
              <a:rPr lang="pt-BR" sz="2400" dirty="0" smtClean="0"/>
              <a:t> – a qualidade dos planos bem como a consistência entre os planos e os requisitos de projeto e suposições podem ser indicadores de riscos no projeto;</a:t>
            </a:r>
          </a:p>
          <a:p>
            <a:r>
              <a:rPr lang="pt-BR" sz="2400" b="1" dirty="0" smtClean="0"/>
              <a:t>Técnicas de coleta de informação</a:t>
            </a:r>
            <a:r>
              <a:rPr lang="pt-BR" sz="2400" dirty="0" smtClean="0"/>
              <a:t> – exemplos de técnica incluem: brainstorming, técnica Delphi, entrevista e análise de causa raiz;</a:t>
            </a:r>
            <a:endParaRPr lang="pt-BR" sz="2400" dirty="0"/>
          </a:p>
        </p:txBody>
      </p:sp>
    </p:spTree>
    <p:extLst>
      <p:ext uri="{BB962C8B-B14F-4D97-AF65-F5344CB8AC3E}">
        <p14:creationId xmlns:p14="http://schemas.microsoft.com/office/powerpoint/2010/main" val="52369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Sumário</a:t>
            </a:r>
            <a:endParaRPr lang="pt-BR" dirty="0"/>
          </a:p>
        </p:txBody>
      </p:sp>
      <p:sp>
        <p:nvSpPr>
          <p:cNvPr id="3" name="Espaço Reservado para Conteúdo 2"/>
          <p:cNvSpPr>
            <a:spLocks noGrp="1"/>
          </p:cNvSpPr>
          <p:nvPr>
            <p:ph idx="1"/>
          </p:nvPr>
        </p:nvSpPr>
        <p:spPr/>
        <p:txBody>
          <a:bodyPr>
            <a:noAutofit/>
          </a:bodyPr>
          <a:lstStyle/>
          <a:p>
            <a:r>
              <a:rPr lang="pt-BR" sz="2800" dirty="0" smtClean="0"/>
              <a:t>O que é risco?</a:t>
            </a:r>
          </a:p>
          <a:p>
            <a:r>
              <a:rPr lang="pt-BR" sz="2800" dirty="0" smtClean="0"/>
              <a:t>O que é gerenciamento dos riscos de um projeto?</a:t>
            </a:r>
          </a:p>
          <a:p>
            <a:r>
              <a:rPr lang="pt-BR" sz="2800" dirty="0" smtClean="0"/>
              <a:t>Processos do gerenciamento dos riscos</a:t>
            </a:r>
          </a:p>
          <a:p>
            <a:pPr lvl="1"/>
            <a:r>
              <a:rPr lang="pt-BR" sz="2400" dirty="0" smtClean="0"/>
              <a:t>Planejar gerenciamento dos riscos</a:t>
            </a:r>
          </a:p>
          <a:p>
            <a:pPr lvl="1"/>
            <a:r>
              <a:rPr lang="pt-BR" sz="2400" dirty="0" smtClean="0"/>
              <a:t>Identificar riscos</a:t>
            </a:r>
          </a:p>
          <a:p>
            <a:pPr lvl="1"/>
            <a:r>
              <a:rPr lang="pt-BR" sz="2400" dirty="0" smtClean="0"/>
              <a:t>Realizar análise de riscos qualitativa</a:t>
            </a:r>
          </a:p>
          <a:p>
            <a:pPr lvl="1"/>
            <a:r>
              <a:rPr lang="pt-BR" sz="2400" dirty="0" smtClean="0"/>
              <a:t>Realizar análise de riscos quantitativa</a:t>
            </a:r>
          </a:p>
          <a:p>
            <a:pPr lvl="1"/>
            <a:r>
              <a:rPr lang="pt-BR" sz="2400" dirty="0" smtClean="0"/>
              <a:t>Planejar respostas a riscos</a:t>
            </a:r>
          </a:p>
          <a:p>
            <a:pPr lvl="1"/>
            <a:r>
              <a:rPr lang="pt-BR" sz="2400" dirty="0" smtClean="0"/>
              <a:t>Controlar riscos</a:t>
            </a:r>
            <a:endParaRPr lang="pt-BR" sz="2400" dirty="0"/>
          </a:p>
        </p:txBody>
      </p:sp>
    </p:spTree>
    <p:extLst>
      <p:ext uri="{BB962C8B-B14F-4D97-AF65-F5344CB8AC3E}">
        <p14:creationId xmlns:p14="http://schemas.microsoft.com/office/powerpoint/2010/main" val="3100185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 – Ferramentas e Técnicas</a:t>
            </a:r>
            <a:endParaRPr lang="pt-BR" dirty="0"/>
          </a:p>
        </p:txBody>
      </p:sp>
      <p:sp>
        <p:nvSpPr>
          <p:cNvPr id="3" name="Espaço Reservado para Conteúdo 2"/>
          <p:cNvSpPr>
            <a:spLocks noGrp="1"/>
          </p:cNvSpPr>
          <p:nvPr>
            <p:ph idx="1"/>
          </p:nvPr>
        </p:nvSpPr>
        <p:spPr/>
        <p:txBody>
          <a:bodyPr>
            <a:noAutofit/>
          </a:bodyPr>
          <a:lstStyle/>
          <a:p>
            <a:r>
              <a:rPr lang="pt-BR" sz="2400" b="1" dirty="0" smtClean="0"/>
              <a:t>Análise de </a:t>
            </a:r>
            <a:r>
              <a:rPr lang="pt-BR" sz="2400" b="1" dirty="0" err="1" smtClean="0"/>
              <a:t>checklist</a:t>
            </a:r>
            <a:r>
              <a:rPr lang="pt-BR" sz="2400" dirty="0" smtClean="0"/>
              <a:t> – </a:t>
            </a:r>
            <a:r>
              <a:rPr lang="pt-BR" sz="2400" dirty="0" err="1" smtClean="0"/>
              <a:t>checklists</a:t>
            </a:r>
            <a:r>
              <a:rPr lang="pt-BR" sz="2400" dirty="0" smtClean="0"/>
              <a:t> para identificação de riscos são desenvolvidas baseadas em informação histórica e conhecimento que tem sido acumulado de projetos similares anteriores e de outras fontes de informação. Enquanto uma </a:t>
            </a:r>
            <a:r>
              <a:rPr lang="pt-BR" sz="2400" dirty="0" err="1" smtClean="0"/>
              <a:t>checklist</a:t>
            </a:r>
            <a:r>
              <a:rPr lang="pt-BR" sz="2400" dirty="0" smtClean="0"/>
              <a:t> pode ser rápida e simples, é impossível construir uma exaustiva e deve-se tomar o cuidado de não usar a </a:t>
            </a:r>
            <a:r>
              <a:rPr lang="pt-BR" sz="2400" dirty="0" err="1" smtClean="0"/>
              <a:t>checklist</a:t>
            </a:r>
            <a:r>
              <a:rPr lang="pt-BR" sz="2400" dirty="0" smtClean="0"/>
              <a:t> como forma de evitar o esforço de identificação de riscos de forma apropriada;</a:t>
            </a:r>
          </a:p>
          <a:p>
            <a:r>
              <a:rPr lang="pt-BR" sz="2400" b="1" dirty="0" smtClean="0"/>
              <a:t>Análise de suposições</a:t>
            </a:r>
            <a:r>
              <a:rPr lang="pt-BR" sz="2400" dirty="0" smtClean="0"/>
              <a:t> – explora a validade das suposições aplicadas ao projeto, identificando riscos oriundos da imprecisão, instabilidade, inconsistência ou incompletude daquelas suposições;</a:t>
            </a:r>
            <a:endParaRPr lang="pt-BR" sz="2400" dirty="0"/>
          </a:p>
        </p:txBody>
      </p:sp>
    </p:spTree>
    <p:extLst>
      <p:ext uri="{BB962C8B-B14F-4D97-AF65-F5344CB8AC3E}">
        <p14:creationId xmlns:p14="http://schemas.microsoft.com/office/powerpoint/2010/main" val="602402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 – Ferramentas e Técnicas</a:t>
            </a:r>
            <a:endParaRPr lang="pt-BR" dirty="0"/>
          </a:p>
        </p:txBody>
      </p:sp>
      <p:sp>
        <p:nvSpPr>
          <p:cNvPr id="3" name="Espaço Reservado para Conteúdo 2"/>
          <p:cNvSpPr>
            <a:spLocks noGrp="1"/>
          </p:cNvSpPr>
          <p:nvPr>
            <p:ph idx="1"/>
          </p:nvPr>
        </p:nvSpPr>
        <p:spPr/>
        <p:txBody>
          <a:bodyPr>
            <a:noAutofit/>
          </a:bodyPr>
          <a:lstStyle/>
          <a:p>
            <a:r>
              <a:rPr lang="pt-BR" sz="2400" b="1" dirty="0" smtClean="0"/>
              <a:t>Técnicas de diagramação</a:t>
            </a:r>
            <a:r>
              <a:rPr lang="pt-BR" sz="2400" dirty="0" smtClean="0"/>
              <a:t> – alguns exemplos são: diagramas de causa e efeito (ou diagramas de Ishikawa ou espinha-de-peixe), gráficos do fluxo do sistema ou do processo, diagramas de influência;</a:t>
            </a:r>
          </a:p>
          <a:p>
            <a:r>
              <a:rPr lang="pt-BR" sz="2400" b="1" dirty="0" smtClean="0"/>
              <a:t>Análise SWOT</a:t>
            </a:r>
            <a:r>
              <a:rPr lang="pt-BR" sz="2400" dirty="0" smtClean="0"/>
              <a:t> –inicia com identificação das forças (</a:t>
            </a:r>
            <a:r>
              <a:rPr lang="pt-BR" sz="2400" dirty="0" err="1" smtClean="0"/>
              <a:t>Strengthes</a:t>
            </a:r>
            <a:r>
              <a:rPr lang="pt-BR" sz="2400" dirty="0" smtClean="0"/>
              <a:t>) e fraquezas (</a:t>
            </a:r>
            <a:r>
              <a:rPr lang="pt-BR" sz="2400" dirty="0" err="1" smtClean="0"/>
              <a:t>Weaknesses</a:t>
            </a:r>
            <a:r>
              <a:rPr lang="pt-BR" sz="2400" dirty="0" smtClean="0"/>
              <a:t>) do projeto, organização ou área de negócio em geral. Depois, identifica quaisquer oportunidades (</a:t>
            </a:r>
            <a:r>
              <a:rPr lang="pt-BR" sz="2400" dirty="0" err="1" smtClean="0"/>
              <a:t>Opportunities</a:t>
            </a:r>
            <a:r>
              <a:rPr lang="pt-BR" sz="2400" dirty="0" smtClean="0"/>
              <a:t>) para o projeto advindas de suas forças bem como ameaças (</a:t>
            </a:r>
            <a:r>
              <a:rPr lang="pt-BR" sz="2400" dirty="0" err="1" smtClean="0"/>
              <a:t>Threats</a:t>
            </a:r>
            <a:r>
              <a:rPr lang="pt-BR" sz="2400" dirty="0" smtClean="0"/>
              <a:t>) provenientes das fraquezas organizacionais;</a:t>
            </a:r>
          </a:p>
          <a:p>
            <a:r>
              <a:rPr lang="pt-BR" sz="2400" b="1" dirty="0" smtClean="0"/>
              <a:t>Julgamento de especialistas</a:t>
            </a:r>
            <a:r>
              <a:rPr lang="pt-BR" sz="2400" dirty="0" smtClean="0"/>
              <a:t>.</a:t>
            </a:r>
          </a:p>
          <a:p>
            <a:endParaRPr lang="pt-BR" sz="2400" dirty="0"/>
          </a:p>
        </p:txBody>
      </p:sp>
    </p:spTree>
    <p:extLst>
      <p:ext uri="{BB962C8B-B14F-4D97-AF65-F5344CB8AC3E}">
        <p14:creationId xmlns:p14="http://schemas.microsoft.com/office/powerpoint/2010/main" val="1798823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Identificar riscos - Saídas</a:t>
            </a:r>
            <a:endParaRPr lang="pt-BR" dirty="0"/>
          </a:p>
        </p:txBody>
      </p:sp>
      <p:sp>
        <p:nvSpPr>
          <p:cNvPr id="3" name="Espaço Reservado para Conteúdo 2"/>
          <p:cNvSpPr>
            <a:spLocks noGrp="1"/>
          </p:cNvSpPr>
          <p:nvPr>
            <p:ph idx="1"/>
          </p:nvPr>
        </p:nvSpPr>
        <p:spPr/>
        <p:txBody>
          <a:bodyPr>
            <a:normAutofit/>
          </a:bodyPr>
          <a:lstStyle/>
          <a:p>
            <a:r>
              <a:rPr lang="pt-BR" sz="2400" b="1" dirty="0" smtClean="0"/>
              <a:t>Registro de riscos (</a:t>
            </a:r>
            <a:r>
              <a:rPr lang="pt-BR" sz="2400" b="1" dirty="0" err="1" smtClean="0"/>
              <a:t>Risk</a:t>
            </a:r>
            <a:r>
              <a:rPr lang="pt-BR" sz="2400" b="1" dirty="0" smtClean="0"/>
              <a:t> </a:t>
            </a:r>
            <a:r>
              <a:rPr lang="pt-BR" sz="2400" b="1" dirty="0" err="1" smtClean="0"/>
              <a:t>Register</a:t>
            </a:r>
            <a:r>
              <a:rPr lang="pt-BR" sz="2400" b="1" dirty="0" smtClean="0"/>
              <a:t>)</a:t>
            </a:r>
            <a:r>
              <a:rPr lang="pt-BR" sz="2400" dirty="0" smtClean="0"/>
              <a:t> – inclui lista de riscos identificados (no formato evento-impacto ou causa-evento-efeito) e lista de respostas potenciais (levantamento inicial, a ser desenvolvido mais tarde).</a:t>
            </a:r>
            <a:endParaRPr lang="pt-BR" sz="2400" dirty="0"/>
          </a:p>
        </p:txBody>
      </p:sp>
    </p:spTree>
    <p:extLst>
      <p:ext uri="{BB962C8B-B14F-4D97-AF65-F5344CB8AC3E}">
        <p14:creationId xmlns:p14="http://schemas.microsoft.com/office/powerpoint/2010/main" val="1238628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a:t>
            </a:r>
            <a:endParaRPr lang="pt-BR" dirty="0"/>
          </a:p>
        </p:txBody>
      </p:sp>
      <p:sp>
        <p:nvSpPr>
          <p:cNvPr id="3" name="Espaço Reservado para Conteúdo 2"/>
          <p:cNvSpPr>
            <a:spLocks noGrp="1"/>
          </p:cNvSpPr>
          <p:nvPr>
            <p:ph idx="1"/>
          </p:nvPr>
        </p:nvSpPr>
        <p:spPr/>
        <p:txBody>
          <a:bodyPr>
            <a:normAutofit/>
          </a:bodyPr>
          <a:lstStyle/>
          <a:p>
            <a:r>
              <a:rPr lang="pt-BR" sz="2800" dirty="0" smtClean="0"/>
              <a:t>Prioriza </a:t>
            </a:r>
            <a:r>
              <a:rPr lang="pt-BR" sz="2800" dirty="0"/>
              <a:t>riscos para maior análise ou ação avaliando e combinando sua probabilidade de ocorrência e impacto</a:t>
            </a:r>
            <a:r>
              <a:rPr lang="pt-BR" sz="2800" dirty="0" smtClean="0"/>
              <a:t>.</a:t>
            </a:r>
            <a:endParaRPr lang="pt-BR" sz="2800" dirty="0"/>
          </a:p>
        </p:txBody>
      </p:sp>
      <p:graphicFrame>
        <p:nvGraphicFramePr>
          <p:cNvPr id="4" name="Tabela 3"/>
          <p:cNvGraphicFramePr>
            <a:graphicFrameLocks noGrp="1"/>
          </p:cNvGraphicFramePr>
          <p:nvPr>
            <p:extLst>
              <p:ext uri="{D42A27DB-BD31-4B8C-83A1-F6EECF244321}">
                <p14:modId xmlns:p14="http://schemas.microsoft.com/office/powerpoint/2010/main" val="3294990779"/>
              </p:ext>
            </p:extLst>
          </p:nvPr>
        </p:nvGraphicFramePr>
        <p:xfrm>
          <a:off x="347730" y="3591658"/>
          <a:ext cx="11590985" cy="2656840"/>
        </p:xfrm>
        <a:graphic>
          <a:graphicData uri="http://schemas.openxmlformats.org/drawingml/2006/table">
            <a:tbl>
              <a:tblPr firstRow="1" bandRow="1">
                <a:tableStyleId>{5C22544A-7EE6-4342-B048-85BDC9FD1C3A}</a:tableStyleId>
              </a:tblPr>
              <a:tblGrid>
                <a:gridCol w="4159876"/>
                <a:gridCol w="4301543"/>
                <a:gridCol w="3129566"/>
              </a:tblGrid>
              <a:tr h="370840">
                <a:tc>
                  <a:txBody>
                    <a:bodyPr/>
                    <a:lstStyle/>
                    <a:p>
                      <a:r>
                        <a:rPr lang="pt-BR" dirty="0" smtClean="0"/>
                        <a:t>Entradas</a:t>
                      </a:r>
                      <a:endParaRPr lang="pt-BR" dirty="0"/>
                    </a:p>
                  </a:txBody>
                  <a:tcPr/>
                </a:tc>
                <a:tc>
                  <a:txBody>
                    <a:bodyPr/>
                    <a:lstStyle/>
                    <a:p>
                      <a:r>
                        <a:rPr lang="pt-BR" dirty="0" smtClean="0"/>
                        <a:t>Ferramentas e Técnicas</a:t>
                      </a:r>
                      <a:endParaRPr lang="pt-BR" dirty="0"/>
                    </a:p>
                  </a:txBody>
                  <a:tcPr/>
                </a:tc>
                <a:tc>
                  <a:txBody>
                    <a:bodyPr/>
                    <a:lstStyle/>
                    <a:p>
                      <a:r>
                        <a:rPr lang="pt-BR" dirty="0" smtClean="0"/>
                        <a:t>Saídas</a:t>
                      </a:r>
                      <a:endParaRPr lang="pt-BR" dirty="0"/>
                    </a:p>
                  </a:txBody>
                  <a:tcPr/>
                </a:tc>
              </a:tr>
              <a:tr h="370840">
                <a:tc>
                  <a:txBody>
                    <a:bodyPr/>
                    <a:lstStyle/>
                    <a:p>
                      <a:pPr marL="342900" indent="-342900">
                        <a:buAutoNum type="arabicPeriod"/>
                      </a:pPr>
                      <a:r>
                        <a:rPr lang="pt-BR" dirty="0" smtClean="0"/>
                        <a:t>Plano de gerenciamento</a:t>
                      </a:r>
                      <a:r>
                        <a:rPr lang="pt-BR" baseline="0" dirty="0" smtClean="0"/>
                        <a:t> de riscos</a:t>
                      </a:r>
                    </a:p>
                    <a:p>
                      <a:pPr marL="342900" indent="-342900">
                        <a:buAutoNum type="arabicPeriod"/>
                      </a:pPr>
                      <a:r>
                        <a:rPr lang="pt-BR" baseline="0" dirty="0" smtClean="0"/>
                        <a:t>Definições iniciais de escopo</a:t>
                      </a:r>
                    </a:p>
                    <a:p>
                      <a:pPr marL="342900" indent="-342900">
                        <a:buAutoNum type="arabicPeriod"/>
                      </a:pPr>
                      <a:r>
                        <a:rPr lang="pt-BR" baseline="0" dirty="0" smtClean="0"/>
                        <a:t>Registro de riscos</a:t>
                      </a:r>
                    </a:p>
                    <a:p>
                      <a:pPr marL="342900" indent="-342900">
                        <a:buAutoNum type="arabicPeriod"/>
                      </a:pPr>
                      <a:r>
                        <a:rPr lang="pt-BR" baseline="0" dirty="0" smtClean="0"/>
                        <a:t>Fatores ambientais da empresa</a:t>
                      </a:r>
                    </a:p>
                    <a:p>
                      <a:pPr marL="342900" indent="-342900">
                        <a:buAutoNum type="arabicPeriod"/>
                      </a:pPr>
                      <a:r>
                        <a:rPr lang="pt-BR" baseline="0" dirty="0" smtClean="0"/>
                        <a:t>Ativos do processo organizacional</a:t>
                      </a:r>
                      <a:endParaRPr lang="pt-BR" dirty="0"/>
                    </a:p>
                  </a:txBody>
                  <a:tcPr/>
                </a:tc>
                <a:tc>
                  <a:txBody>
                    <a:bodyPr/>
                    <a:lstStyle/>
                    <a:p>
                      <a:pPr marL="342900" indent="-342900">
                        <a:buAutoNum type="arabicPeriod"/>
                      </a:pPr>
                      <a:r>
                        <a:rPr lang="pt-BR" dirty="0" smtClean="0"/>
                        <a:t>Avaliação da probabilidade</a:t>
                      </a:r>
                      <a:r>
                        <a:rPr lang="pt-BR" baseline="0" dirty="0" smtClean="0"/>
                        <a:t> e impacto dos riscos</a:t>
                      </a:r>
                    </a:p>
                    <a:p>
                      <a:pPr marL="342900" indent="-342900">
                        <a:buAutoNum type="arabicPeriod"/>
                      </a:pPr>
                      <a:r>
                        <a:rPr lang="pt-BR" dirty="0" smtClean="0"/>
                        <a:t>Matriz de probabilidade e impacto</a:t>
                      </a:r>
                    </a:p>
                    <a:p>
                      <a:pPr marL="342900" indent="-342900">
                        <a:buAutoNum type="arabicPeriod"/>
                      </a:pPr>
                      <a:r>
                        <a:rPr lang="pt-BR" dirty="0" smtClean="0"/>
                        <a:t>Avaliação da qualidade dos dados dos riscos</a:t>
                      </a:r>
                    </a:p>
                    <a:p>
                      <a:pPr marL="342900" indent="-342900">
                        <a:buAutoNum type="arabicPeriod"/>
                      </a:pPr>
                      <a:r>
                        <a:rPr lang="pt-BR" dirty="0" smtClean="0"/>
                        <a:t>Categorização dos riscos</a:t>
                      </a:r>
                    </a:p>
                    <a:p>
                      <a:pPr marL="342900" indent="-342900">
                        <a:buAutoNum type="arabicPeriod"/>
                      </a:pPr>
                      <a:r>
                        <a:rPr lang="pt-BR" dirty="0" smtClean="0"/>
                        <a:t>Avaliação da urgência</a:t>
                      </a:r>
                      <a:r>
                        <a:rPr lang="pt-BR" baseline="0" dirty="0" smtClean="0"/>
                        <a:t> dos riscos</a:t>
                      </a:r>
                    </a:p>
                    <a:p>
                      <a:pPr marL="342900" indent="-342900">
                        <a:buAutoNum type="arabicPeriod"/>
                      </a:pPr>
                      <a:r>
                        <a:rPr lang="pt-BR" baseline="0" dirty="0" smtClean="0"/>
                        <a:t>Julgamento de especialistas</a:t>
                      </a:r>
                      <a:endParaRPr lang="pt-BR" dirty="0"/>
                    </a:p>
                  </a:txBody>
                  <a:tcPr/>
                </a:tc>
                <a:tc>
                  <a:txBody>
                    <a:bodyPr/>
                    <a:lstStyle/>
                    <a:p>
                      <a:pPr marL="342900" indent="-342900">
                        <a:buAutoNum type="arabicPeriod"/>
                      </a:pPr>
                      <a:r>
                        <a:rPr lang="pt-BR" dirty="0" smtClean="0"/>
                        <a:t>Atualizações dos documentos</a:t>
                      </a:r>
                      <a:r>
                        <a:rPr lang="pt-BR" baseline="0" dirty="0" smtClean="0"/>
                        <a:t> do projeto</a:t>
                      </a:r>
                      <a:endParaRPr lang="pt-BR" dirty="0" smtClean="0"/>
                    </a:p>
                  </a:txBody>
                  <a:tcPr/>
                </a:tc>
              </a:tr>
            </a:tbl>
          </a:graphicData>
        </a:graphic>
      </p:graphicFrame>
    </p:spTree>
    <p:extLst>
      <p:ext uri="{BB962C8B-B14F-4D97-AF65-F5344CB8AC3E}">
        <p14:creationId xmlns:p14="http://schemas.microsoft.com/office/powerpoint/2010/main" val="1589843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a:t>
            </a:r>
            <a:endParaRPr lang="pt-BR" dirty="0"/>
          </a:p>
        </p:txBody>
      </p:sp>
      <p:sp>
        <p:nvSpPr>
          <p:cNvPr id="3" name="Espaço Reservado para Conteúdo 2"/>
          <p:cNvSpPr>
            <a:spLocks noGrp="1"/>
          </p:cNvSpPr>
          <p:nvPr>
            <p:ph idx="1"/>
          </p:nvPr>
        </p:nvSpPr>
        <p:spPr>
          <a:xfrm>
            <a:off x="677334" y="6384901"/>
            <a:ext cx="8596668" cy="454950"/>
          </a:xfrm>
        </p:spPr>
        <p:txBody>
          <a:bodyPr/>
          <a:lstStyle/>
          <a:p>
            <a:r>
              <a:rPr lang="pt-BR" dirty="0" smtClean="0"/>
              <a:t>Diagrama de fluxo de dados em “Realizar análise de riscos qualitativa”</a:t>
            </a:r>
            <a:endParaRPr lang="pt-BR" dirty="0"/>
          </a:p>
        </p:txBody>
      </p:sp>
      <p:pic>
        <p:nvPicPr>
          <p:cNvPr id="4" name="Imagem 3"/>
          <p:cNvPicPr>
            <a:picLocks noChangeAspect="1"/>
          </p:cNvPicPr>
          <p:nvPr/>
        </p:nvPicPr>
        <p:blipFill>
          <a:blip r:embed="rId2"/>
          <a:stretch>
            <a:fillRect/>
          </a:stretch>
        </p:blipFill>
        <p:spPr>
          <a:xfrm>
            <a:off x="605764" y="1429335"/>
            <a:ext cx="8507732" cy="4746308"/>
          </a:xfrm>
          <a:prstGeom prst="rect">
            <a:avLst/>
          </a:prstGeom>
        </p:spPr>
      </p:pic>
    </p:spTree>
    <p:extLst>
      <p:ext uri="{BB962C8B-B14F-4D97-AF65-F5344CB8AC3E}">
        <p14:creationId xmlns:p14="http://schemas.microsoft.com/office/powerpoint/2010/main" val="4019389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 - Entradas</a:t>
            </a:r>
            <a:endParaRPr lang="pt-BR" dirty="0"/>
          </a:p>
        </p:txBody>
      </p:sp>
      <p:sp>
        <p:nvSpPr>
          <p:cNvPr id="3" name="Espaço Reservado para Conteúdo 2"/>
          <p:cNvSpPr>
            <a:spLocks noGrp="1"/>
          </p:cNvSpPr>
          <p:nvPr>
            <p:ph idx="1"/>
          </p:nvPr>
        </p:nvSpPr>
        <p:spPr/>
        <p:txBody>
          <a:bodyPr>
            <a:noAutofit/>
          </a:bodyPr>
          <a:lstStyle/>
          <a:p>
            <a:r>
              <a:rPr lang="pt-BR" sz="2400" b="1" dirty="0" smtClean="0"/>
              <a:t>Plano de gerenciamento de riscos </a:t>
            </a:r>
            <a:r>
              <a:rPr lang="pt-BR" sz="2400" dirty="0" smtClean="0"/>
              <a:t>– elementos-chave incluem papéis e responsabilidades, orçamentos e cronogramas para conduzir o gerenciamento dos riscos, definições e matriz de probabilidade e impacto e as tolerâncias a riscos dos </a:t>
            </a:r>
            <a:r>
              <a:rPr lang="pt-BR" sz="2400" dirty="0" err="1" smtClean="0"/>
              <a:t>stakeholders</a:t>
            </a:r>
            <a:r>
              <a:rPr lang="pt-BR" sz="2400" dirty="0" smtClean="0"/>
              <a:t> revisadas</a:t>
            </a:r>
            <a:r>
              <a:rPr lang="en-US" sz="2400" dirty="0" smtClean="0"/>
              <a:t>;</a:t>
            </a:r>
            <a:endParaRPr lang="pt-BR" sz="2400" dirty="0" smtClean="0"/>
          </a:p>
          <a:p>
            <a:r>
              <a:rPr lang="pt-BR" sz="2400" b="1" dirty="0" smtClean="0"/>
              <a:t>Definições iniciais do escopo </a:t>
            </a:r>
            <a:r>
              <a:rPr lang="pt-BR" sz="2400" dirty="0" smtClean="0"/>
              <a:t>– projetos de um tipo comum ou recorrente tendem a ter riscos mais bem compreendidos, enquanto que aqueles usando o estado-da-arte, sendo o primeiro-do-seu-tipo ou altamente complexos tendem a apresentar maior incerteza. Análise das definições iniciais do escopo pode ajudar nesse ponto;</a:t>
            </a:r>
            <a:endParaRPr lang="pt-BR" sz="2400" dirty="0"/>
          </a:p>
        </p:txBody>
      </p:sp>
    </p:spTree>
    <p:extLst>
      <p:ext uri="{BB962C8B-B14F-4D97-AF65-F5344CB8AC3E}">
        <p14:creationId xmlns:p14="http://schemas.microsoft.com/office/powerpoint/2010/main" val="184332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 - Entradas</a:t>
            </a:r>
            <a:endParaRPr lang="pt-BR" dirty="0"/>
          </a:p>
        </p:txBody>
      </p:sp>
      <p:sp>
        <p:nvSpPr>
          <p:cNvPr id="3" name="Espaço Reservado para Conteúdo 2"/>
          <p:cNvSpPr>
            <a:spLocks noGrp="1"/>
          </p:cNvSpPr>
          <p:nvPr>
            <p:ph idx="1"/>
          </p:nvPr>
        </p:nvSpPr>
        <p:spPr/>
        <p:txBody>
          <a:bodyPr>
            <a:normAutofit/>
          </a:bodyPr>
          <a:lstStyle/>
          <a:p>
            <a:r>
              <a:rPr lang="pt-BR" sz="2400" b="1" dirty="0" smtClean="0"/>
              <a:t>Registro de riscos </a:t>
            </a:r>
            <a:r>
              <a:rPr lang="pt-BR" sz="2400" dirty="0" smtClean="0"/>
              <a:t>– contém a informação que será usada para avaliar e priorizar riscos;</a:t>
            </a:r>
          </a:p>
          <a:p>
            <a:r>
              <a:rPr lang="pt-BR" sz="2400" b="1" dirty="0" smtClean="0"/>
              <a:t>Fatores ambientais da empresa </a:t>
            </a:r>
            <a:r>
              <a:rPr lang="pt-BR" sz="2400" dirty="0" smtClean="0"/>
              <a:t>– incluem: estudos da indústria de projetos similares por especialistas em riscos e bancos de dados de riscos que podem estar disponíveis pela indústria ou por fontes proprietárias;</a:t>
            </a:r>
          </a:p>
          <a:p>
            <a:r>
              <a:rPr lang="pt-BR" sz="2400" b="1" dirty="0" smtClean="0"/>
              <a:t>Ativos do processo organizacional </a:t>
            </a:r>
            <a:r>
              <a:rPr lang="pt-BR" sz="2400" dirty="0" smtClean="0"/>
              <a:t>– incluem informação de projetos anteriores e similares já completados</a:t>
            </a:r>
            <a:r>
              <a:rPr lang="en-US" sz="2400" dirty="0" smtClean="0"/>
              <a:t>.</a:t>
            </a:r>
            <a:endParaRPr lang="pt-BR" sz="2400" dirty="0"/>
          </a:p>
        </p:txBody>
      </p:sp>
    </p:spTree>
    <p:extLst>
      <p:ext uri="{BB962C8B-B14F-4D97-AF65-F5344CB8AC3E}">
        <p14:creationId xmlns:p14="http://schemas.microsoft.com/office/powerpoint/2010/main" val="1267110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 – Ferramentas e Técnicas</a:t>
            </a:r>
            <a:endParaRPr lang="pt-BR" dirty="0"/>
          </a:p>
        </p:txBody>
      </p:sp>
      <p:sp>
        <p:nvSpPr>
          <p:cNvPr id="3" name="Espaço Reservado para Conteúdo 2"/>
          <p:cNvSpPr>
            <a:spLocks noGrp="1"/>
          </p:cNvSpPr>
          <p:nvPr>
            <p:ph idx="1"/>
          </p:nvPr>
        </p:nvSpPr>
        <p:spPr/>
        <p:txBody>
          <a:bodyPr>
            <a:normAutofit/>
          </a:bodyPr>
          <a:lstStyle/>
          <a:p>
            <a:r>
              <a:rPr lang="pt-BR" sz="2400" b="1" dirty="0" smtClean="0"/>
              <a:t>Avaliação da probabilidade e impacto dos riscos </a:t>
            </a:r>
            <a:r>
              <a:rPr lang="pt-BR" sz="2400" dirty="0" smtClean="0"/>
              <a:t>– Probabilidade e impacto são avaliados para cada risco identificado por meio de entrevistas ou reuniões com participantes familiares com as categorias de riscos envolvidas</a:t>
            </a:r>
            <a:r>
              <a:rPr lang="en-US" sz="2400" dirty="0" smtClean="0"/>
              <a:t>;</a:t>
            </a:r>
            <a:endParaRPr lang="pt-BR" sz="2400" dirty="0" smtClean="0"/>
          </a:p>
          <a:p>
            <a:r>
              <a:rPr lang="pt-BR" sz="2400" b="1" dirty="0" smtClean="0"/>
              <a:t>Matriz de probabilidade e impacto </a:t>
            </a:r>
            <a:r>
              <a:rPr lang="pt-BR" sz="2400" dirty="0" smtClean="0"/>
              <a:t>– </a:t>
            </a:r>
            <a:r>
              <a:rPr lang="en-US" sz="2400" dirty="0" smtClean="0"/>
              <a:t>Tal </a:t>
            </a:r>
            <a:r>
              <a:rPr lang="en-US" sz="2400" dirty="0" err="1" smtClean="0"/>
              <a:t>matriz</a:t>
            </a:r>
            <a:r>
              <a:rPr lang="en-US" sz="2400" dirty="0" smtClean="0"/>
              <a:t> </a:t>
            </a:r>
            <a:r>
              <a:rPr lang="en-US" sz="2400" dirty="0" err="1" smtClean="0"/>
              <a:t>combina</a:t>
            </a:r>
            <a:r>
              <a:rPr lang="en-US" sz="2400" dirty="0" smtClean="0"/>
              <a:t> a </a:t>
            </a:r>
            <a:r>
              <a:rPr lang="en-US" sz="2400" dirty="0" err="1" smtClean="0"/>
              <a:t>probabilidade</a:t>
            </a:r>
            <a:r>
              <a:rPr lang="en-US" sz="2400" dirty="0" smtClean="0"/>
              <a:t> e </a:t>
            </a:r>
            <a:r>
              <a:rPr lang="en-US" sz="2400" dirty="0" err="1" smtClean="0"/>
              <a:t>impacto</a:t>
            </a:r>
            <a:r>
              <a:rPr lang="en-US" sz="2400" dirty="0" smtClean="0"/>
              <a:t> da </a:t>
            </a:r>
            <a:r>
              <a:rPr lang="en-US" sz="2400" dirty="0" err="1" smtClean="0"/>
              <a:t>ocorrência</a:t>
            </a:r>
            <a:r>
              <a:rPr lang="en-US" sz="2400" dirty="0" smtClean="0"/>
              <a:t> de um </a:t>
            </a:r>
            <a:r>
              <a:rPr lang="en-US" sz="2400" dirty="0" err="1" smtClean="0"/>
              <a:t>risco</a:t>
            </a:r>
            <a:r>
              <a:rPr lang="en-US" sz="2400" dirty="0" smtClean="0"/>
              <a:t> a </a:t>
            </a:r>
            <a:r>
              <a:rPr lang="en-US" sz="2400" dirty="0" err="1" smtClean="0"/>
              <a:t>fim</a:t>
            </a:r>
            <a:r>
              <a:rPr lang="en-US" sz="2400" dirty="0" smtClean="0"/>
              <a:t> de definer </a:t>
            </a:r>
            <a:r>
              <a:rPr lang="en-US" sz="2400" dirty="0" err="1" smtClean="0"/>
              <a:t>sua</a:t>
            </a:r>
            <a:r>
              <a:rPr lang="en-US" sz="2400" dirty="0" smtClean="0"/>
              <a:t> </a:t>
            </a:r>
            <a:r>
              <a:rPr lang="en-US" sz="2400" dirty="0" err="1" smtClean="0"/>
              <a:t>prioridade</a:t>
            </a:r>
            <a:r>
              <a:rPr lang="en-US" sz="2400" dirty="0" smtClean="0"/>
              <a:t> </a:t>
            </a:r>
            <a:r>
              <a:rPr lang="en-US" sz="2400" dirty="0" err="1" smtClean="0"/>
              <a:t>como</a:t>
            </a:r>
            <a:r>
              <a:rPr lang="en-US" sz="2400" dirty="0" smtClean="0"/>
              <a:t> </a:t>
            </a:r>
            <a:r>
              <a:rPr lang="en-US" sz="2400" dirty="0" err="1" smtClean="0"/>
              <a:t>baixa</a:t>
            </a:r>
            <a:r>
              <a:rPr lang="en-US" sz="2400" dirty="0" smtClean="0"/>
              <a:t>, </a:t>
            </a:r>
            <a:r>
              <a:rPr lang="en-US" sz="2400" dirty="0" err="1" smtClean="0"/>
              <a:t>moderada</a:t>
            </a:r>
            <a:r>
              <a:rPr lang="en-US" sz="2400" dirty="0" smtClean="0"/>
              <a:t> </a:t>
            </a:r>
            <a:r>
              <a:rPr lang="en-US" sz="2400" dirty="0" err="1" smtClean="0"/>
              <a:t>ou</a:t>
            </a:r>
            <a:r>
              <a:rPr lang="en-US" sz="2400" dirty="0" smtClean="0"/>
              <a:t> </a:t>
            </a:r>
            <a:r>
              <a:rPr lang="en-US" sz="2400" dirty="0" err="1" smtClean="0"/>
              <a:t>alta</a:t>
            </a:r>
            <a:r>
              <a:rPr lang="pt-BR" sz="2400" dirty="0" smtClean="0"/>
              <a:t>;</a:t>
            </a:r>
          </a:p>
        </p:txBody>
      </p:sp>
    </p:spTree>
    <p:extLst>
      <p:ext uri="{BB962C8B-B14F-4D97-AF65-F5344CB8AC3E}">
        <p14:creationId xmlns:p14="http://schemas.microsoft.com/office/powerpoint/2010/main" val="953558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 – Ferramentas e Técnicas</a:t>
            </a:r>
            <a:endParaRPr lang="pt-BR" dirty="0"/>
          </a:p>
        </p:txBody>
      </p:sp>
      <p:sp>
        <p:nvSpPr>
          <p:cNvPr id="3" name="Espaço Reservado para Conteúdo 2"/>
          <p:cNvSpPr>
            <a:spLocks noGrp="1"/>
          </p:cNvSpPr>
          <p:nvPr>
            <p:ph idx="1"/>
          </p:nvPr>
        </p:nvSpPr>
        <p:spPr>
          <a:xfrm>
            <a:off x="677334" y="6400800"/>
            <a:ext cx="8596668" cy="413294"/>
          </a:xfrm>
        </p:spPr>
        <p:txBody>
          <a:bodyPr/>
          <a:lstStyle/>
          <a:p>
            <a:r>
              <a:rPr lang="pt-BR" dirty="0" smtClean="0"/>
              <a:t>Exemplo de matriz de probabilidade e impacto</a:t>
            </a:r>
            <a:endParaRPr lang="pt-BR" dirty="0"/>
          </a:p>
        </p:txBody>
      </p:sp>
      <p:pic>
        <p:nvPicPr>
          <p:cNvPr id="5" name="Imagem 4"/>
          <p:cNvPicPr>
            <a:picLocks noChangeAspect="1"/>
          </p:cNvPicPr>
          <p:nvPr/>
        </p:nvPicPr>
        <p:blipFill>
          <a:blip r:embed="rId2"/>
          <a:stretch>
            <a:fillRect/>
          </a:stretch>
        </p:blipFill>
        <p:spPr>
          <a:xfrm>
            <a:off x="780111" y="1812576"/>
            <a:ext cx="9060558" cy="4479112"/>
          </a:xfrm>
          <a:prstGeom prst="rect">
            <a:avLst/>
          </a:prstGeom>
        </p:spPr>
      </p:pic>
    </p:spTree>
    <p:extLst>
      <p:ext uri="{BB962C8B-B14F-4D97-AF65-F5344CB8AC3E}">
        <p14:creationId xmlns:p14="http://schemas.microsoft.com/office/powerpoint/2010/main" val="2513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 – Ferramentas e Técnicas</a:t>
            </a:r>
            <a:endParaRPr lang="pt-BR" dirty="0"/>
          </a:p>
        </p:txBody>
      </p:sp>
      <p:sp>
        <p:nvSpPr>
          <p:cNvPr id="3" name="Espaço Reservado para Conteúdo 2"/>
          <p:cNvSpPr>
            <a:spLocks noGrp="1"/>
          </p:cNvSpPr>
          <p:nvPr>
            <p:ph idx="1"/>
          </p:nvPr>
        </p:nvSpPr>
        <p:spPr/>
        <p:txBody>
          <a:bodyPr>
            <a:noAutofit/>
          </a:bodyPr>
          <a:lstStyle/>
          <a:p>
            <a:r>
              <a:rPr lang="pt-BR" sz="2400" b="1" dirty="0" smtClean="0"/>
              <a:t>Avaliação da qualidade dos dados dos riscos </a:t>
            </a:r>
            <a:r>
              <a:rPr lang="pt-BR" sz="2400" dirty="0" smtClean="0"/>
              <a:t>– avalia o grau de utilidade e acurácia dos dados sobre os riscos a fim de determinar quão útil são para o gerenciamento dos mesmos</a:t>
            </a:r>
            <a:r>
              <a:rPr lang="en-US" sz="2400" dirty="0" smtClean="0"/>
              <a:t>;</a:t>
            </a:r>
            <a:endParaRPr lang="pt-BR" sz="2400" dirty="0" smtClean="0"/>
          </a:p>
          <a:p>
            <a:r>
              <a:rPr lang="pt-BR" sz="2400" b="1" dirty="0" smtClean="0"/>
              <a:t>Categorização dos riscos </a:t>
            </a:r>
            <a:r>
              <a:rPr lang="pt-BR" sz="2400" dirty="0" smtClean="0"/>
              <a:t>– Riscos podem ser categorizados segundo suas fontes (a partir do RBS), a área do projeto afetada (a partir do WBS) ou outra categoria útil (como a fase do projeto) para determinar áreas mais expostas aos efeitos da incerteza, levando assim ao desenvolvimento de respostas aos riscos mais efetivas</a:t>
            </a:r>
            <a:r>
              <a:rPr lang="en-US" sz="2400" dirty="0" smtClean="0"/>
              <a:t>;</a:t>
            </a:r>
            <a:endParaRPr lang="pt-BR" sz="2400" dirty="0" smtClean="0"/>
          </a:p>
        </p:txBody>
      </p:sp>
    </p:spTree>
    <p:extLst>
      <p:ext uri="{BB962C8B-B14F-4D97-AF65-F5344CB8AC3E}">
        <p14:creationId xmlns:p14="http://schemas.microsoft.com/office/powerpoint/2010/main" val="168614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risco?</a:t>
            </a:r>
            <a:endParaRPr lang="pt-BR" dirty="0"/>
          </a:p>
        </p:txBody>
      </p:sp>
      <p:sp>
        <p:nvSpPr>
          <p:cNvPr id="3" name="Espaço Reservado para Conteúdo 2"/>
          <p:cNvSpPr>
            <a:spLocks noGrp="1"/>
          </p:cNvSpPr>
          <p:nvPr>
            <p:ph idx="1"/>
          </p:nvPr>
        </p:nvSpPr>
        <p:spPr/>
        <p:txBody>
          <a:bodyPr>
            <a:normAutofit/>
          </a:bodyPr>
          <a:lstStyle/>
          <a:p>
            <a:r>
              <a:rPr lang="en-US" sz="2400" dirty="0" err="1" smtClean="0"/>
              <a:t>Evento</a:t>
            </a:r>
            <a:r>
              <a:rPr lang="en-US" sz="2400" dirty="0" smtClean="0"/>
              <a:t> </a:t>
            </a:r>
            <a:r>
              <a:rPr lang="en-US" sz="2400" dirty="0" err="1" smtClean="0"/>
              <a:t>ou</a:t>
            </a:r>
            <a:r>
              <a:rPr lang="en-US" sz="2400" dirty="0" smtClean="0"/>
              <a:t> </a:t>
            </a:r>
            <a:r>
              <a:rPr lang="en-US" sz="2400" dirty="0" err="1" smtClean="0"/>
              <a:t>condição</a:t>
            </a:r>
            <a:r>
              <a:rPr lang="en-US" sz="2400" dirty="0" smtClean="0"/>
              <a:t> </a:t>
            </a:r>
            <a:r>
              <a:rPr lang="en-US" sz="2400" dirty="0" err="1" smtClean="0"/>
              <a:t>incerta</a:t>
            </a:r>
            <a:r>
              <a:rPr lang="en-US" sz="2400" dirty="0" smtClean="0"/>
              <a:t> </a:t>
            </a:r>
            <a:r>
              <a:rPr lang="en-US" sz="2400" dirty="0" err="1" smtClean="0"/>
              <a:t>que</a:t>
            </a:r>
            <a:r>
              <a:rPr lang="en-US" sz="2400" dirty="0" smtClean="0"/>
              <a:t>, se </a:t>
            </a:r>
            <a:r>
              <a:rPr lang="en-US" sz="2400" dirty="0" err="1" smtClean="0"/>
              <a:t>ocorrer</a:t>
            </a:r>
            <a:r>
              <a:rPr lang="en-US" sz="2400" dirty="0" smtClean="0"/>
              <a:t>, </a:t>
            </a:r>
            <a:r>
              <a:rPr lang="en-US" sz="2400" dirty="0" err="1" smtClean="0"/>
              <a:t>possui</a:t>
            </a:r>
            <a:r>
              <a:rPr lang="en-US" sz="2400" dirty="0" smtClean="0"/>
              <a:t> </a:t>
            </a:r>
            <a:r>
              <a:rPr lang="en-US" sz="2400" dirty="0" err="1" smtClean="0"/>
              <a:t>efeito</a:t>
            </a:r>
            <a:r>
              <a:rPr lang="en-US" sz="2400" dirty="0" smtClean="0"/>
              <a:t> </a:t>
            </a:r>
            <a:r>
              <a:rPr lang="en-US" sz="2400" dirty="0" err="1" smtClean="0"/>
              <a:t>positivo</a:t>
            </a:r>
            <a:r>
              <a:rPr lang="en-US" sz="2400" dirty="0" smtClean="0"/>
              <a:t> </a:t>
            </a:r>
            <a:r>
              <a:rPr lang="en-US" sz="2400" dirty="0" err="1" smtClean="0"/>
              <a:t>ou</a:t>
            </a:r>
            <a:r>
              <a:rPr lang="en-US" sz="2400" dirty="0" smtClean="0"/>
              <a:t> </a:t>
            </a:r>
            <a:r>
              <a:rPr lang="en-US" sz="2400" dirty="0" err="1" smtClean="0"/>
              <a:t>negativo</a:t>
            </a:r>
            <a:r>
              <a:rPr lang="en-US" sz="2400" dirty="0" smtClean="0"/>
              <a:t> </a:t>
            </a:r>
            <a:r>
              <a:rPr lang="en-US" sz="2400" dirty="0" err="1" smtClean="0"/>
              <a:t>sobre</a:t>
            </a:r>
            <a:r>
              <a:rPr lang="en-US" sz="2400" dirty="0" smtClean="0"/>
              <a:t> um </a:t>
            </a:r>
            <a:r>
              <a:rPr lang="en-US" sz="2400" dirty="0" err="1" smtClean="0"/>
              <a:t>ou</a:t>
            </a:r>
            <a:r>
              <a:rPr lang="en-US" sz="2400" dirty="0" smtClean="0"/>
              <a:t> </a:t>
            </a:r>
            <a:r>
              <a:rPr lang="en-US" sz="2400" dirty="0" err="1" smtClean="0"/>
              <a:t>mais</a:t>
            </a:r>
            <a:r>
              <a:rPr lang="en-US" sz="2400" dirty="0" smtClean="0"/>
              <a:t> </a:t>
            </a:r>
            <a:r>
              <a:rPr lang="en-US" sz="2400" dirty="0" err="1" smtClean="0"/>
              <a:t>objetivos</a:t>
            </a:r>
            <a:r>
              <a:rPr lang="en-US" sz="2400" dirty="0" smtClean="0"/>
              <a:t> do </a:t>
            </a:r>
            <a:r>
              <a:rPr lang="en-US" sz="2400" dirty="0" err="1" smtClean="0"/>
              <a:t>projeto</a:t>
            </a:r>
            <a:r>
              <a:rPr lang="en-US" sz="2400" dirty="0" smtClean="0"/>
              <a:t>, </a:t>
            </a:r>
            <a:r>
              <a:rPr lang="en-US" sz="2400" dirty="0" err="1" smtClean="0"/>
              <a:t>tais</a:t>
            </a:r>
            <a:r>
              <a:rPr lang="en-US" sz="2400" dirty="0" smtClean="0"/>
              <a:t> </a:t>
            </a:r>
            <a:r>
              <a:rPr lang="en-US" sz="2400" dirty="0" err="1" smtClean="0"/>
              <a:t>como</a:t>
            </a:r>
            <a:r>
              <a:rPr lang="en-US" sz="2400" dirty="0" smtClean="0"/>
              <a:t> </a:t>
            </a:r>
            <a:r>
              <a:rPr lang="en-US" sz="2400" dirty="0" err="1" smtClean="0"/>
              <a:t>escopo</a:t>
            </a:r>
            <a:r>
              <a:rPr lang="en-US" sz="2400" dirty="0" smtClean="0"/>
              <a:t>, </a:t>
            </a:r>
            <a:r>
              <a:rPr lang="en-US" sz="2400" dirty="0" err="1" smtClean="0"/>
              <a:t>cronograma</a:t>
            </a:r>
            <a:r>
              <a:rPr lang="en-US" sz="2400" dirty="0" smtClean="0"/>
              <a:t>, </a:t>
            </a:r>
            <a:r>
              <a:rPr lang="en-US" sz="2400" dirty="0" err="1" smtClean="0"/>
              <a:t>custo</a:t>
            </a:r>
            <a:r>
              <a:rPr lang="en-US" sz="2400" dirty="0" smtClean="0"/>
              <a:t> e </a:t>
            </a:r>
            <a:r>
              <a:rPr lang="en-US" sz="2400" dirty="0" err="1" smtClean="0"/>
              <a:t>qualidade</a:t>
            </a:r>
            <a:r>
              <a:rPr lang="en-US" sz="2400" dirty="0" smtClean="0"/>
              <a:t>.</a:t>
            </a:r>
          </a:p>
        </p:txBody>
      </p:sp>
      <p:graphicFrame>
        <p:nvGraphicFramePr>
          <p:cNvPr id="4" name="Tabela 3"/>
          <p:cNvGraphicFramePr>
            <a:graphicFrameLocks noGrp="1"/>
          </p:cNvGraphicFramePr>
          <p:nvPr>
            <p:extLst>
              <p:ext uri="{D42A27DB-BD31-4B8C-83A1-F6EECF244321}">
                <p14:modId xmlns:p14="http://schemas.microsoft.com/office/powerpoint/2010/main" val="1451869966"/>
              </p:ext>
            </p:extLst>
          </p:nvPr>
        </p:nvGraphicFramePr>
        <p:xfrm>
          <a:off x="602447" y="3862118"/>
          <a:ext cx="10821113" cy="2804160"/>
        </p:xfrm>
        <a:graphic>
          <a:graphicData uri="http://schemas.openxmlformats.org/drawingml/2006/table">
            <a:tbl>
              <a:tblPr firstRow="1" bandRow="1">
                <a:tableStyleId>{5C22544A-7EE6-4342-B048-85BDC9FD1C3A}</a:tableStyleId>
              </a:tblPr>
              <a:tblGrid>
                <a:gridCol w="1368020"/>
                <a:gridCol w="4050646"/>
                <a:gridCol w="5402447"/>
              </a:tblGrid>
              <a:tr h="370840">
                <a:tc>
                  <a:txBody>
                    <a:bodyPr/>
                    <a:lstStyle/>
                    <a:p>
                      <a:endParaRPr lang="pt-BR" sz="2000" dirty="0">
                        <a:solidFill>
                          <a:schemeClr val="bg1"/>
                        </a:solidFill>
                      </a:endParaRPr>
                    </a:p>
                  </a:txBody>
                  <a:tcPr/>
                </a:tc>
                <a:tc>
                  <a:txBody>
                    <a:bodyPr/>
                    <a:lstStyle/>
                    <a:p>
                      <a:r>
                        <a:rPr lang="pt-BR" sz="2000" dirty="0" smtClean="0"/>
                        <a:t>Oportunidade</a:t>
                      </a:r>
                      <a:endParaRPr lang="pt-BR" sz="2000" dirty="0"/>
                    </a:p>
                  </a:txBody>
                  <a:tcPr/>
                </a:tc>
                <a:tc>
                  <a:txBody>
                    <a:bodyPr/>
                    <a:lstStyle/>
                    <a:p>
                      <a:r>
                        <a:rPr lang="pt-BR" sz="2000" dirty="0" smtClean="0"/>
                        <a:t>Ameaça</a:t>
                      </a:r>
                      <a:endParaRPr lang="pt-BR" sz="2000" dirty="0"/>
                    </a:p>
                  </a:txBody>
                  <a:tcPr/>
                </a:tc>
              </a:tr>
              <a:tr h="370840">
                <a:tc>
                  <a:txBody>
                    <a:bodyPr/>
                    <a:lstStyle/>
                    <a:p>
                      <a:r>
                        <a:rPr lang="pt-BR" sz="2000" dirty="0" smtClean="0">
                          <a:solidFill>
                            <a:schemeClr val="bg1"/>
                          </a:solidFill>
                        </a:rPr>
                        <a:t>Causa</a:t>
                      </a:r>
                      <a:endParaRPr lang="pt-BR" sz="2000" dirty="0">
                        <a:solidFill>
                          <a:schemeClr val="bg1"/>
                        </a:solidFill>
                      </a:endParaRPr>
                    </a:p>
                  </a:txBody>
                  <a:tcPr>
                    <a:solidFill>
                      <a:schemeClr val="accent1"/>
                    </a:solidFill>
                  </a:tcPr>
                </a:tc>
                <a:tc>
                  <a:txBody>
                    <a:bodyPr/>
                    <a:lstStyle/>
                    <a:p>
                      <a:r>
                        <a:rPr lang="pt-BR" sz="2000" dirty="0" smtClean="0"/>
                        <a:t>Requisito de permissão</a:t>
                      </a:r>
                      <a:r>
                        <a:rPr lang="pt-BR" sz="2000" baseline="0" dirty="0" smtClean="0"/>
                        <a:t> ambiental para trabalhar</a:t>
                      </a:r>
                      <a:endParaRPr lang="pt-BR" sz="2000" dirty="0"/>
                    </a:p>
                  </a:txBody>
                  <a:tcPr/>
                </a:tc>
                <a:tc>
                  <a:txBody>
                    <a:bodyPr/>
                    <a:lstStyle/>
                    <a:p>
                      <a:r>
                        <a:rPr lang="pt-BR" sz="2000" dirty="0" smtClean="0"/>
                        <a:t>Pessoal</a:t>
                      </a:r>
                      <a:r>
                        <a:rPr lang="pt-BR" sz="2000" baseline="0" dirty="0" smtClean="0"/>
                        <a:t> limitado atribuído ao design do projeto</a:t>
                      </a:r>
                      <a:endParaRPr lang="pt-BR" sz="2000" dirty="0"/>
                    </a:p>
                  </a:txBody>
                  <a:tcPr/>
                </a:tc>
              </a:tr>
              <a:tr h="370840">
                <a:tc>
                  <a:txBody>
                    <a:bodyPr/>
                    <a:lstStyle/>
                    <a:p>
                      <a:r>
                        <a:rPr lang="pt-BR" sz="2000" dirty="0" smtClean="0">
                          <a:solidFill>
                            <a:schemeClr val="bg1"/>
                          </a:solidFill>
                        </a:rPr>
                        <a:t>Risco</a:t>
                      </a:r>
                      <a:endParaRPr lang="pt-BR" sz="2000" dirty="0">
                        <a:solidFill>
                          <a:schemeClr val="bg1"/>
                        </a:solidFill>
                      </a:endParaRPr>
                    </a:p>
                  </a:txBody>
                  <a:tcPr>
                    <a:solidFill>
                      <a:schemeClr val="accent1"/>
                    </a:solidFill>
                  </a:tcPr>
                </a:tc>
                <a:tc>
                  <a:txBody>
                    <a:bodyPr/>
                    <a:lstStyle/>
                    <a:p>
                      <a:r>
                        <a:rPr lang="pt-BR" sz="2000" dirty="0" smtClean="0"/>
                        <a:t>Agência</a:t>
                      </a:r>
                      <a:r>
                        <a:rPr lang="pt-BR" sz="2000" baseline="0" dirty="0" smtClean="0"/>
                        <a:t> que emite permissões pode tomar mais tempo do que o necessário para emiti-la</a:t>
                      </a:r>
                      <a:endParaRPr lang="pt-BR" sz="2000" dirty="0"/>
                    </a:p>
                  </a:txBody>
                  <a:tcPr/>
                </a:tc>
                <a:tc>
                  <a:txBody>
                    <a:bodyPr/>
                    <a:lstStyle/>
                    <a:p>
                      <a:r>
                        <a:rPr lang="pt-BR" sz="2000" dirty="0" smtClean="0"/>
                        <a:t>Pessoal</a:t>
                      </a:r>
                      <a:r>
                        <a:rPr lang="pt-BR" sz="2000" baseline="0" dirty="0" smtClean="0"/>
                        <a:t> de desenvolvimento adicional pode tornar-se disponível</a:t>
                      </a:r>
                      <a:endParaRPr lang="pt-BR" sz="2000" dirty="0"/>
                    </a:p>
                  </a:txBody>
                  <a:tcPr/>
                </a:tc>
              </a:tr>
              <a:tr h="370840">
                <a:tc>
                  <a:txBody>
                    <a:bodyPr/>
                    <a:lstStyle/>
                    <a:p>
                      <a:r>
                        <a:rPr lang="pt-BR" sz="2000" dirty="0" smtClean="0">
                          <a:solidFill>
                            <a:schemeClr val="bg1"/>
                          </a:solidFill>
                        </a:rPr>
                        <a:t>Impacto</a:t>
                      </a:r>
                      <a:endParaRPr lang="pt-BR" sz="2000" dirty="0">
                        <a:solidFill>
                          <a:schemeClr val="bg1"/>
                        </a:solidFill>
                      </a:endParaRPr>
                    </a:p>
                  </a:txBody>
                  <a:tcPr>
                    <a:solidFill>
                      <a:schemeClr val="accent1"/>
                    </a:solidFill>
                  </a:tcPr>
                </a:tc>
                <a:tc>
                  <a:txBody>
                    <a:bodyPr/>
                    <a:lstStyle/>
                    <a:p>
                      <a:r>
                        <a:rPr lang="pt-BR" sz="2000" dirty="0" smtClean="0"/>
                        <a:t>Atraso no cronograma</a:t>
                      </a:r>
                      <a:endParaRPr lang="pt-BR" sz="2000" dirty="0"/>
                    </a:p>
                  </a:txBody>
                  <a:tcPr/>
                </a:tc>
                <a:tc>
                  <a:txBody>
                    <a:bodyPr/>
                    <a:lstStyle/>
                    <a:p>
                      <a:r>
                        <a:rPr lang="pt-BR" sz="2000" dirty="0" smtClean="0"/>
                        <a:t>Redução do tempo</a:t>
                      </a:r>
                      <a:r>
                        <a:rPr lang="pt-BR" sz="2000" baseline="0" dirty="0" smtClean="0"/>
                        <a:t> de desenvolvimento ou melhoria da qualidade</a:t>
                      </a:r>
                      <a:endParaRPr lang="pt-BR" sz="2000" dirty="0"/>
                    </a:p>
                  </a:txBody>
                  <a:tcPr/>
                </a:tc>
              </a:tr>
            </a:tbl>
          </a:graphicData>
        </a:graphic>
      </p:graphicFrame>
    </p:spTree>
    <p:extLst>
      <p:ext uri="{BB962C8B-B14F-4D97-AF65-F5344CB8AC3E}">
        <p14:creationId xmlns:p14="http://schemas.microsoft.com/office/powerpoint/2010/main" val="3422609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 – Ferramentas e Técnicas</a:t>
            </a:r>
            <a:endParaRPr lang="pt-BR" dirty="0"/>
          </a:p>
        </p:txBody>
      </p:sp>
      <p:sp>
        <p:nvSpPr>
          <p:cNvPr id="3" name="Espaço Reservado para Conteúdo 2"/>
          <p:cNvSpPr>
            <a:spLocks noGrp="1"/>
          </p:cNvSpPr>
          <p:nvPr>
            <p:ph idx="1"/>
          </p:nvPr>
        </p:nvSpPr>
        <p:spPr/>
        <p:txBody>
          <a:bodyPr>
            <a:normAutofit/>
          </a:bodyPr>
          <a:lstStyle/>
          <a:p>
            <a:r>
              <a:rPr lang="pt-BR" sz="2400" b="1" dirty="0" smtClean="0"/>
              <a:t>Avaliação da urgência dos riscos </a:t>
            </a:r>
            <a:r>
              <a:rPr lang="pt-BR" sz="2400" dirty="0" smtClean="0"/>
              <a:t>– indicadores de prioridade podem incluir a probabilidade de detectar o risco, tempo para a resposta ao risco, sintomas e sinais de aviso</a:t>
            </a:r>
            <a:r>
              <a:rPr lang="en-US" sz="2400" dirty="0" smtClean="0"/>
              <a:t>;</a:t>
            </a:r>
            <a:endParaRPr lang="pt-BR" sz="2400" dirty="0" smtClean="0"/>
          </a:p>
          <a:p>
            <a:r>
              <a:rPr lang="pt-BR" sz="2400" b="1" dirty="0" smtClean="0"/>
              <a:t>Julgamento dos especialistas</a:t>
            </a:r>
            <a:r>
              <a:rPr lang="pt-BR" sz="2400" dirty="0" smtClean="0"/>
              <a:t>.</a:t>
            </a:r>
          </a:p>
        </p:txBody>
      </p:sp>
    </p:spTree>
    <p:extLst>
      <p:ext uri="{BB962C8B-B14F-4D97-AF65-F5344CB8AC3E}">
        <p14:creationId xmlns:p14="http://schemas.microsoft.com/office/powerpoint/2010/main" val="1991589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Realizar análise de riscos qualitativa – Saídas</a:t>
            </a:r>
            <a:endParaRPr lang="pt-BR" dirty="0"/>
          </a:p>
        </p:txBody>
      </p:sp>
      <p:sp>
        <p:nvSpPr>
          <p:cNvPr id="3" name="Espaço Reservado para Conteúdo 2"/>
          <p:cNvSpPr>
            <a:spLocks noGrp="1"/>
          </p:cNvSpPr>
          <p:nvPr>
            <p:ph idx="1"/>
          </p:nvPr>
        </p:nvSpPr>
        <p:spPr/>
        <p:txBody>
          <a:bodyPr>
            <a:normAutofit/>
          </a:bodyPr>
          <a:lstStyle/>
          <a:p>
            <a:r>
              <a:rPr lang="pt-BR" sz="2400" b="1" dirty="0" smtClean="0"/>
              <a:t>Atualizações dos documentos do projeto</a:t>
            </a:r>
            <a:r>
              <a:rPr lang="pt-BR" sz="2400" dirty="0" smtClean="0"/>
              <a:t> – tal processo leva à atualização do registro de riscos e do log de suposições, mas não se limita a eles.</a:t>
            </a:r>
          </a:p>
          <a:p>
            <a:endParaRPr lang="pt-BR" sz="2400" dirty="0"/>
          </a:p>
        </p:txBody>
      </p:sp>
    </p:spTree>
    <p:extLst>
      <p:ext uri="{BB962C8B-B14F-4D97-AF65-F5344CB8AC3E}">
        <p14:creationId xmlns:p14="http://schemas.microsoft.com/office/powerpoint/2010/main" val="2508564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4. Realizar análise de riscos quantitativa</a:t>
            </a:r>
            <a:endParaRPr lang="pt-BR" dirty="0"/>
          </a:p>
        </p:txBody>
      </p:sp>
      <p:sp>
        <p:nvSpPr>
          <p:cNvPr id="3" name="Espaço Reservado para Conteúdo 2"/>
          <p:cNvSpPr>
            <a:spLocks noGrp="1"/>
          </p:cNvSpPr>
          <p:nvPr>
            <p:ph idx="1"/>
          </p:nvPr>
        </p:nvSpPr>
        <p:spPr/>
        <p:txBody>
          <a:bodyPr>
            <a:normAutofit/>
          </a:bodyPr>
          <a:lstStyle/>
          <a:p>
            <a:r>
              <a:rPr lang="pt-BR" sz="2400" dirty="0" smtClean="0"/>
              <a:t>Analisa </a:t>
            </a:r>
            <a:r>
              <a:rPr lang="pt-BR" sz="2400" dirty="0"/>
              <a:t>numericamente o efeito dos riscos identificados sobre os objetivos do projeto de uma maneira geral.</a:t>
            </a:r>
          </a:p>
        </p:txBody>
      </p:sp>
      <p:graphicFrame>
        <p:nvGraphicFramePr>
          <p:cNvPr id="4" name="Tabela 3"/>
          <p:cNvGraphicFramePr>
            <a:graphicFrameLocks noGrp="1"/>
          </p:cNvGraphicFramePr>
          <p:nvPr>
            <p:extLst>
              <p:ext uri="{D42A27DB-BD31-4B8C-83A1-F6EECF244321}">
                <p14:modId xmlns:p14="http://schemas.microsoft.com/office/powerpoint/2010/main" val="1096103474"/>
              </p:ext>
            </p:extLst>
          </p:nvPr>
        </p:nvGraphicFramePr>
        <p:xfrm>
          <a:off x="347730" y="3591658"/>
          <a:ext cx="11590985" cy="2382520"/>
        </p:xfrm>
        <a:graphic>
          <a:graphicData uri="http://schemas.openxmlformats.org/drawingml/2006/table">
            <a:tbl>
              <a:tblPr firstRow="1" bandRow="1">
                <a:tableStyleId>{5C22544A-7EE6-4342-B048-85BDC9FD1C3A}</a:tableStyleId>
              </a:tblPr>
              <a:tblGrid>
                <a:gridCol w="4159876"/>
                <a:gridCol w="4301543"/>
                <a:gridCol w="3129566"/>
              </a:tblGrid>
              <a:tr h="370840">
                <a:tc>
                  <a:txBody>
                    <a:bodyPr/>
                    <a:lstStyle/>
                    <a:p>
                      <a:r>
                        <a:rPr lang="pt-BR" dirty="0" smtClean="0"/>
                        <a:t>Entradas</a:t>
                      </a:r>
                      <a:endParaRPr lang="pt-BR" dirty="0"/>
                    </a:p>
                  </a:txBody>
                  <a:tcPr/>
                </a:tc>
                <a:tc>
                  <a:txBody>
                    <a:bodyPr/>
                    <a:lstStyle/>
                    <a:p>
                      <a:r>
                        <a:rPr lang="pt-BR" dirty="0" smtClean="0"/>
                        <a:t>Ferramentas e Técnicas</a:t>
                      </a:r>
                      <a:endParaRPr lang="pt-BR" dirty="0"/>
                    </a:p>
                  </a:txBody>
                  <a:tcPr/>
                </a:tc>
                <a:tc>
                  <a:txBody>
                    <a:bodyPr/>
                    <a:lstStyle/>
                    <a:p>
                      <a:r>
                        <a:rPr lang="pt-BR" dirty="0" smtClean="0"/>
                        <a:t>Saídas</a:t>
                      </a:r>
                      <a:endParaRPr lang="pt-BR" dirty="0"/>
                    </a:p>
                  </a:txBody>
                  <a:tcPr/>
                </a:tc>
              </a:tr>
              <a:tr h="370840">
                <a:tc>
                  <a:txBody>
                    <a:bodyPr/>
                    <a:lstStyle/>
                    <a:p>
                      <a:pPr marL="342900" indent="-342900">
                        <a:buAutoNum type="arabicPeriod"/>
                      </a:pPr>
                      <a:r>
                        <a:rPr lang="pt-BR" dirty="0" smtClean="0"/>
                        <a:t>Plano de gerenciamento de riscos</a:t>
                      </a:r>
                    </a:p>
                    <a:p>
                      <a:pPr marL="342900" indent="-342900">
                        <a:buAutoNum type="arabicPeriod"/>
                      </a:pPr>
                      <a:r>
                        <a:rPr lang="pt-BR" dirty="0" smtClean="0"/>
                        <a:t>Plano de gerenciamento de custos</a:t>
                      </a:r>
                    </a:p>
                    <a:p>
                      <a:pPr marL="342900" indent="-342900">
                        <a:buAutoNum type="arabicPeriod"/>
                      </a:pPr>
                      <a:r>
                        <a:rPr lang="pt-BR" dirty="0" smtClean="0"/>
                        <a:t>Plano de gerenciamento de cronograma</a:t>
                      </a:r>
                    </a:p>
                    <a:p>
                      <a:pPr marL="342900" indent="-342900">
                        <a:buAutoNum type="arabicPeriod"/>
                      </a:pPr>
                      <a:r>
                        <a:rPr lang="pt-BR" dirty="0" smtClean="0"/>
                        <a:t>Registro de riscos</a:t>
                      </a:r>
                    </a:p>
                    <a:p>
                      <a:pPr marL="342900" indent="-342900">
                        <a:buAutoNum type="arabicPeriod"/>
                      </a:pPr>
                      <a:r>
                        <a:rPr lang="pt-BR" dirty="0" smtClean="0"/>
                        <a:t>Fatores ambientais</a:t>
                      </a:r>
                      <a:r>
                        <a:rPr lang="pt-BR" baseline="0" dirty="0" smtClean="0"/>
                        <a:t> da empresa</a:t>
                      </a:r>
                    </a:p>
                    <a:p>
                      <a:pPr marL="342900" indent="-342900">
                        <a:buAutoNum type="arabicPeriod"/>
                      </a:pPr>
                      <a:r>
                        <a:rPr lang="pt-BR" baseline="0" dirty="0" smtClean="0"/>
                        <a:t>Ativos do processo organizacional</a:t>
                      </a:r>
                      <a:endParaRPr lang="pt-BR" dirty="0"/>
                    </a:p>
                  </a:txBody>
                  <a:tcPr/>
                </a:tc>
                <a:tc>
                  <a:txBody>
                    <a:bodyPr/>
                    <a:lstStyle/>
                    <a:p>
                      <a:pPr marL="342900" indent="-342900">
                        <a:buAutoNum type="arabicPeriod"/>
                      </a:pPr>
                      <a:r>
                        <a:rPr lang="pt-BR" dirty="0" smtClean="0"/>
                        <a:t>Técnicas de coleta e representação</a:t>
                      </a:r>
                      <a:r>
                        <a:rPr lang="pt-BR" baseline="0" dirty="0" smtClean="0"/>
                        <a:t> dos dados</a:t>
                      </a:r>
                    </a:p>
                    <a:p>
                      <a:pPr marL="342900" indent="-342900">
                        <a:buAutoNum type="arabicPeriod"/>
                      </a:pPr>
                      <a:r>
                        <a:rPr lang="pt-BR" baseline="0" dirty="0" smtClean="0"/>
                        <a:t>Técnicas de análise e modelagem de riscos quantitativa</a:t>
                      </a:r>
                    </a:p>
                    <a:p>
                      <a:pPr marL="342900" indent="-342900">
                        <a:buAutoNum type="arabicPeriod"/>
                      </a:pPr>
                      <a:r>
                        <a:rPr lang="pt-BR" baseline="0" dirty="0" smtClean="0"/>
                        <a:t>Julgamento de especialistas</a:t>
                      </a:r>
                      <a:endParaRPr lang="pt-BR" dirty="0"/>
                    </a:p>
                  </a:txBody>
                  <a:tcPr/>
                </a:tc>
                <a:tc>
                  <a:txBody>
                    <a:bodyPr/>
                    <a:lstStyle/>
                    <a:p>
                      <a:pPr marL="342900" indent="-342900">
                        <a:buAutoNum type="arabicPeriod"/>
                      </a:pPr>
                      <a:r>
                        <a:rPr lang="pt-BR" dirty="0" smtClean="0"/>
                        <a:t>Atualizações dos documentos do</a:t>
                      </a:r>
                      <a:r>
                        <a:rPr lang="pt-BR" baseline="0" dirty="0" smtClean="0"/>
                        <a:t> projeto</a:t>
                      </a:r>
                      <a:endParaRPr lang="pt-BR" dirty="0" smtClean="0"/>
                    </a:p>
                  </a:txBody>
                  <a:tcPr/>
                </a:tc>
              </a:tr>
            </a:tbl>
          </a:graphicData>
        </a:graphic>
      </p:graphicFrame>
    </p:spTree>
    <p:extLst>
      <p:ext uri="{BB962C8B-B14F-4D97-AF65-F5344CB8AC3E}">
        <p14:creationId xmlns:p14="http://schemas.microsoft.com/office/powerpoint/2010/main" val="3172537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4. Realizar análise de riscos quantitativa</a:t>
            </a:r>
            <a:endParaRPr lang="pt-BR" dirty="0"/>
          </a:p>
        </p:txBody>
      </p:sp>
      <p:sp>
        <p:nvSpPr>
          <p:cNvPr id="3" name="Espaço Reservado para Conteúdo 2"/>
          <p:cNvSpPr>
            <a:spLocks noGrp="1"/>
          </p:cNvSpPr>
          <p:nvPr>
            <p:ph idx="1"/>
          </p:nvPr>
        </p:nvSpPr>
        <p:spPr>
          <a:xfrm>
            <a:off x="677334" y="6375042"/>
            <a:ext cx="8596668" cy="426173"/>
          </a:xfrm>
        </p:spPr>
        <p:txBody>
          <a:bodyPr/>
          <a:lstStyle/>
          <a:p>
            <a:r>
              <a:rPr lang="pt-BR" dirty="0" smtClean="0"/>
              <a:t>Diagrama de fluxo de dados em “realizar análise de riscos quantitativa”</a:t>
            </a:r>
            <a:endParaRPr lang="pt-BR" dirty="0"/>
          </a:p>
        </p:txBody>
      </p:sp>
      <p:pic>
        <p:nvPicPr>
          <p:cNvPr id="4" name="Imagem 3"/>
          <p:cNvPicPr>
            <a:picLocks noChangeAspect="1"/>
          </p:cNvPicPr>
          <p:nvPr/>
        </p:nvPicPr>
        <p:blipFill>
          <a:blip r:embed="rId2"/>
          <a:stretch>
            <a:fillRect/>
          </a:stretch>
        </p:blipFill>
        <p:spPr>
          <a:xfrm>
            <a:off x="681043" y="1310685"/>
            <a:ext cx="8769297" cy="4880578"/>
          </a:xfrm>
          <a:prstGeom prst="rect">
            <a:avLst/>
          </a:prstGeom>
        </p:spPr>
      </p:pic>
    </p:spTree>
    <p:extLst>
      <p:ext uri="{BB962C8B-B14F-4D97-AF65-F5344CB8AC3E}">
        <p14:creationId xmlns:p14="http://schemas.microsoft.com/office/powerpoint/2010/main" val="2406707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4. Realizar análise de riscos quantitativa - Entradas</a:t>
            </a:r>
            <a:endParaRPr lang="pt-BR" dirty="0"/>
          </a:p>
        </p:txBody>
      </p:sp>
      <p:sp>
        <p:nvSpPr>
          <p:cNvPr id="3" name="Espaço Reservado para Conteúdo 2"/>
          <p:cNvSpPr>
            <a:spLocks noGrp="1"/>
          </p:cNvSpPr>
          <p:nvPr>
            <p:ph idx="1"/>
          </p:nvPr>
        </p:nvSpPr>
        <p:spPr/>
        <p:txBody>
          <a:bodyPr>
            <a:normAutofit/>
          </a:bodyPr>
          <a:lstStyle/>
          <a:p>
            <a:r>
              <a:rPr lang="pt-BR" sz="2400" b="1" dirty="0" smtClean="0"/>
              <a:t>Plano de gerenciamento dos riscos </a:t>
            </a:r>
            <a:r>
              <a:rPr lang="pt-BR" sz="2400" dirty="0" smtClean="0"/>
              <a:t>– provê orientações, métodos e ferramentas para serem utilizadas na análise quantitativa;</a:t>
            </a:r>
          </a:p>
          <a:p>
            <a:r>
              <a:rPr lang="pt-BR" sz="2400" b="1" dirty="0" smtClean="0"/>
              <a:t>Plano de gerenciamento dos custos </a:t>
            </a:r>
            <a:r>
              <a:rPr lang="pt-BR" sz="2400" dirty="0" smtClean="0"/>
              <a:t>– provê orientações para estabelecer e gerenciar as reservas para riscos;</a:t>
            </a:r>
          </a:p>
          <a:p>
            <a:r>
              <a:rPr lang="pt-BR" sz="2400" b="1" dirty="0" smtClean="0"/>
              <a:t>Plano de gerenciamento do cronograma </a:t>
            </a:r>
            <a:r>
              <a:rPr lang="pt-BR" sz="2400" dirty="0" smtClean="0"/>
              <a:t>– provê orientações para estabelecer e gerenciar as reservas para riscos;</a:t>
            </a:r>
          </a:p>
        </p:txBody>
      </p:sp>
    </p:spTree>
    <p:extLst>
      <p:ext uri="{BB962C8B-B14F-4D97-AF65-F5344CB8AC3E}">
        <p14:creationId xmlns:p14="http://schemas.microsoft.com/office/powerpoint/2010/main" val="574004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4. Realizar análise de riscos quantitativa - Entradas</a:t>
            </a:r>
            <a:endParaRPr lang="pt-BR" dirty="0"/>
          </a:p>
        </p:txBody>
      </p:sp>
      <p:sp>
        <p:nvSpPr>
          <p:cNvPr id="3" name="Espaço Reservado para Conteúdo 2"/>
          <p:cNvSpPr>
            <a:spLocks noGrp="1"/>
          </p:cNvSpPr>
          <p:nvPr>
            <p:ph idx="1"/>
          </p:nvPr>
        </p:nvSpPr>
        <p:spPr/>
        <p:txBody>
          <a:bodyPr>
            <a:noAutofit/>
          </a:bodyPr>
          <a:lstStyle/>
          <a:p>
            <a:r>
              <a:rPr lang="pt-BR" sz="2400" b="1" dirty="0" smtClean="0"/>
              <a:t>Registro de riscos </a:t>
            </a:r>
            <a:r>
              <a:rPr lang="pt-BR" sz="2400" dirty="0" smtClean="0"/>
              <a:t>– usado como ponto de referência para realizar análise de risco quantitativa;</a:t>
            </a:r>
          </a:p>
          <a:p>
            <a:r>
              <a:rPr lang="pt-BR" sz="2400" b="1" dirty="0" smtClean="0"/>
              <a:t>Fatores ambientais da empresa </a:t>
            </a:r>
            <a:r>
              <a:rPr lang="pt-BR" sz="2400" dirty="0" smtClean="0"/>
              <a:t>– podem prover insights e contexto para análise de riscos, tais como: estudos da indústria de projetos similares por especialistas de riscos e bancos de dados de riscos disponibilizados pela indústria ou por fontes proprietárias;</a:t>
            </a:r>
          </a:p>
          <a:p>
            <a:r>
              <a:rPr lang="pt-BR" sz="2400" b="1" dirty="0" smtClean="0"/>
              <a:t>Ativos do processo organizacional </a:t>
            </a:r>
            <a:r>
              <a:rPr lang="pt-BR" sz="2400" dirty="0" smtClean="0"/>
              <a:t>– podem influenciar a análise de riscos quantitativa, incluindo informações de processos anteriores similares já completados.</a:t>
            </a:r>
          </a:p>
        </p:txBody>
      </p:sp>
    </p:spTree>
    <p:extLst>
      <p:ext uri="{BB962C8B-B14F-4D97-AF65-F5344CB8AC3E}">
        <p14:creationId xmlns:p14="http://schemas.microsoft.com/office/powerpoint/2010/main" val="2315616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4. Realizar análise de riscos quantitativa – Ferramentas e Técnicas</a:t>
            </a:r>
            <a:endParaRPr lang="pt-BR" dirty="0"/>
          </a:p>
        </p:txBody>
      </p:sp>
      <p:sp>
        <p:nvSpPr>
          <p:cNvPr id="3" name="Espaço Reservado para Conteúdo 2"/>
          <p:cNvSpPr>
            <a:spLocks noGrp="1"/>
          </p:cNvSpPr>
          <p:nvPr>
            <p:ph idx="1"/>
          </p:nvPr>
        </p:nvSpPr>
        <p:spPr/>
        <p:txBody>
          <a:bodyPr>
            <a:noAutofit/>
          </a:bodyPr>
          <a:lstStyle/>
          <a:p>
            <a:r>
              <a:rPr lang="pt-BR" sz="2400" b="1" dirty="0" smtClean="0"/>
              <a:t>Técnicas de coleta e representação dos dados </a:t>
            </a:r>
            <a:r>
              <a:rPr lang="pt-BR" sz="2400" dirty="0" smtClean="0"/>
              <a:t>– emprega entrevistas para a coleta de dados em diversos cenários (otimista, pessimista e o mais provável) e distribuições de probabilidade para modelar a incerteza nos valores;</a:t>
            </a:r>
          </a:p>
          <a:p>
            <a:r>
              <a:rPr lang="pt-BR" sz="2400" b="1" dirty="0" smtClean="0"/>
              <a:t>Técnicas de análise e modelagem dos riscos quantitativa </a:t>
            </a:r>
            <a:r>
              <a:rPr lang="pt-BR" sz="2400" dirty="0" smtClean="0"/>
              <a:t>– empregam abordagens de análise orientadas a eventos e a projetos, incluindo análise de sensibilidade (que pode representar o impacto dos riscos por meio de um diagrama tornado), análise do valor monetário esperado, modelagem e simulação;</a:t>
            </a:r>
          </a:p>
          <a:p>
            <a:r>
              <a:rPr lang="pt-BR" sz="2400" b="1" dirty="0" smtClean="0"/>
              <a:t>Julgamento de especialistas</a:t>
            </a:r>
            <a:r>
              <a:rPr lang="pt-BR" sz="2400" dirty="0" smtClean="0"/>
              <a:t>.</a:t>
            </a:r>
            <a:endParaRPr lang="pt-BR" sz="2400" dirty="0"/>
          </a:p>
        </p:txBody>
      </p:sp>
    </p:spTree>
    <p:extLst>
      <p:ext uri="{BB962C8B-B14F-4D97-AF65-F5344CB8AC3E}">
        <p14:creationId xmlns:p14="http://schemas.microsoft.com/office/powerpoint/2010/main" val="476009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4. Realizar análise de riscos quantitativa – Ferramentas e Técnicas</a:t>
            </a:r>
          </a:p>
        </p:txBody>
      </p:sp>
      <p:sp>
        <p:nvSpPr>
          <p:cNvPr id="3" name="Espaço Reservado para Conteúdo 2"/>
          <p:cNvSpPr>
            <a:spLocks noGrp="1"/>
          </p:cNvSpPr>
          <p:nvPr>
            <p:ph idx="1"/>
          </p:nvPr>
        </p:nvSpPr>
        <p:spPr>
          <a:xfrm>
            <a:off x="677334" y="6400798"/>
            <a:ext cx="8596668" cy="426173"/>
          </a:xfrm>
        </p:spPr>
        <p:txBody>
          <a:bodyPr/>
          <a:lstStyle/>
          <a:p>
            <a:r>
              <a:rPr lang="pt-BR" dirty="0" smtClean="0"/>
              <a:t>Exemplo de diagrama tornado</a:t>
            </a:r>
            <a:endParaRPr lang="pt-BR" dirty="0"/>
          </a:p>
        </p:txBody>
      </p:sp>
      <p:pic>
        <p:nvPicPr>
          <p:cNvPr id="4" name="Imagem 3"/>
          <p:cNvPicPr>
            <a:picLocks noChangeAspect="1"/>
          </p:cNvPicPr>
          <p:nvPr/>
        </p:nvPicPr>
        <p:blipFill>
          <a:blip r:embed="rId2"/>
          <a:stretch>
            <a:fillRect/>
          </a:stretch>
        </p:blipFill>
        <p:spPr>
          <a:xfrm>
            <a:off x="677334" y="1930400"/>
            <a:ext cx="8108058" cy="4386795"/>
          </a:xfrm>
          <a:prstGeom prst="rect">
            <a:avLst/>
          </a:prstGeom>
        </p:spPr>
      </p:pic>
    </p:spTree>
    <p:extLst>
      <p:ext uri="{BB962C8B-B14F-4D97-AF65-F5344CB8AC3E}">
        <p14:creationId xmlns:p14="http://schemas.microsoft.com/office/powerpoint/2010/main" val="35332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4. Realizar análise de riscos quantitativa – Saídas</a:t>
            </a:r>
            <a:endParaRPr lang="pt-BR" dirty="0"/>
          </a:p>
        </p:txBody>
      </p:sp>
      <p:sp>
        <p:nvSpPr>
          <p:cNvPr id="3" name="Espaço Reservado para Conteúdo 2"/>
          <p:cNvSpPr>
            <a:spLocks noGrp="1"/>
          </p:cNvSpPr>
          <p:nvPr>
            <p:ph idx="1"/>
          </p:nvPr>
        </p:nvSpPr>
        <p:spPr/>
        <p:txBody>
          <a:bodyPr>
            <a:normAutofit/>
          </a:bodyPr>
          <a:lstStyle/>
          <a:p>
            <a:r>
              <a:rPr lang="pt-BR" sz="2400" b="1" dirty="0" smtClean="0"/>
              <a:t>Atualizações de documentos do projeto</a:t>
            </a:r>
            <a:r>
              <a:rPr lang="pt-BR" sz="2400" dirty="0" smtClean="0"/>
              <a:t> – algumas atualizações possíveis: análise probabilística do projeto, probabilidade de alcançar estimativas de custo e tempo, lista priorizada de riscos quantificados, tendências nos resultados da análise dos riscos quantitativa.</a:t>
            </a:r>
            <a:endParaRPr lang="pt-BR" sz="2400" dirty="0"/>
          </a:p>
        </p:txBody>
      </p:sp>
    </p:spTree>
    <p:extLst>
      <p:ext uri="{BB962C8B-B14F-4D97-AF65-F5344CB8AC3E}">
        <p14:creationId xmlns:p14="http://schemas.microsoft.com/office/powerpoint/2010/main" val="3870660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5. Planejar respostas a riscos</a:t>
            </a:r>
            <a:endParaRPr lang="pt-BR" dirty="0"/>
          </a:p>
        </p:txBody>
      </p:sp>
      <p:sp>
        <p:nvSpPr>
          <p:cNvPr id="3" name="Espaço Reservado para Conteúdo 2"/>
          <p:cNvSpPr>
            <a:spLocks noGrp="1"/>
          </p:cNvSpPr>
          <p:nvPr>
            <p:ph idx="1"/>
          </p:nvPr>
        </p:nvSpPr>
        <p:spPr>
          <a:xfrm>
            <a:off x="677334" y="2160589"/>
            <a:ext cx="8596668" cy="1290949"/>
          </a:xfrm>
        </p:spPr>
        <p:txBody>
          <a:bodyPr>
            <a:normAutofit/>
          </a:bodyPr>
          <a:lstStyle/>
          <a:p>
            <a:r>
              <a:rPr lang="pt-BR" sz="2400" dirty="0" smtClean="0"/>
              <a:t>Desenvolve </a:t>
            </a:r>
            <a:r>
              <a:rPr lang="pt-BR" sz="2400" dirty="0"/>
              <a:t>opções e ações para melhorar oportunidades e </a:t>
            </a:r>
            <a:r>
              <a:rPr lang="pt-BR" sz="2400" dirty="0" smtClean="0"/>
              <a:t>reduz </a:t>
            </a:r>
            <a:r>
              <a:rPr lang="pt-BR" sz="2400" dirty="0"/>
              <a:t>ameaças a objetivos do projeto.</a:t>
            </a:r>
          </a:p>
        </p:txBody>
      </p:sp>
      <p:graphicFrame>
        <p:nvGraphicFramePr>
          <p:cNvPr id="4" name="Tabela 3"/>
          <p:cNvGraphicFramePr>
            <a:graphicFrameLocks noGrp="1"/>
          </p:cNvGraphicFramePr>
          <p:nvPr>
            <p:extLst>
              <p:ext uri="{D42A27DB-BD31-4B8C-83A1-F6EECF244321}">
                <p14:modId xmlns:p14="http://schemas.microsoft.com/office/powerpoint/2010/main" val="149683276"/>
              </p:ext>
            </p:extLst>
          </p:nvPr>
        </p:nvGraphicFramePr>
        <p:xfrm>
          <a:off x="347730" y="3591658"/>
          <a:ext cx="11590985" cy="2108200"/>
        </p:xfrm>
        <a:graphic>
          <a:graphicData uri="http://schemas.openxmlformats.org/drawingml/2006/table">
            <a:tbl>
              <a:tblPr firstRow="1" bandRow="1">
                <a:tableStyleId>{5C22544A-7EE6-4342-B048-85BDC9FD1C3A}</a:tableStyleId>
              </a:tblPr>
              <a:tblGrid>
                <a:gridCol w="4159876"/>
                <a:gridCol w="4301543"/>
                <a:gridCol w="3129566"/>
              </a:tblGrid>
              <a:tr h="370840">
                <a:tc>
                  <a:txBody>
                    <a:bodyPr/>
                    <a:lstStyle/>
                    <a:p>
                      <a:r>
                        <a:rPr lang="pt-BR" dirty="0" smtClean="0"/>
                        <a:t>Entradas</a:t>
                      </a:r>
                      <a:endParaRPr lang="pt-BR" dirty="0"/>
                    </a:p>
                  </a:txBody>
                  <a:tcPr/>
                </a:tc>
                <a:tc>
                  <a:txBody>
                    <a:bodyPr/>
                    <a:lstStyle/>
                    <a:p>
                      <a:r>
                        <a:rPr lang="pt-BR" dirty="0" smtClean="0"/>
                        <a:t>Ferramentas e Técnicas</a:t>
                      </a:r>
                      <a:endParaRPr lang="pt-BR" dirty="0"/>
                    </a:p>
                  </a:txBody>
                  <a:tcPr/>
                </a:tc>
                <a:tc>
                  <a:txBody>
                    <a:bodyPr/>
                    <a:lstStyle/>
                    <a:p>
                      <a:r>
                        <a:rPr lang="pt-BR" dirty="0" smtClean="0"/>
                        <a:t>Saídas</a:t>
                      </a:r>
                      <a:endParaRPr lang="pt-BR" dirty="0"/>
                    </a:p>
                  </a:txBody>
                  <a:tcPr/>
                </a:tc>
              </a:tr>
              <a:tr h="370840">
                <a:tc>
                  <a:txBody>
                    <a:bodyPr/>
                    <a:lstStyle/>
                    <a:p>
                      <a:pPr marL="342900" indent="-342900">
                        <a:buAutoNum type="arabicPeriod"/>
                      </a:pPr>
                      <a:r>
                        <a:rPr lang="pt-BR" dirty="0" smtClean="0"/>
                        <a:t>Plano de gerenciamento de riscos</a:t>
                      </a:r>
                    </a:p>
                    <a:p>
                      <a:pPr marL="342900" indent="-342900">
                        <a:buAutoNum type="arabicPeriod"/>
                      </a:pPr>
                      <a:r>
                        <a:rPr lang="pt-BR" dirty="0" smtClean="0"/>
                        <a:t>Registro de riscos</a:t>
                      </a:r>
                      <a:endParaRPr lang="pt-BR" dirty="0"/>
                    </a:p>
                  </a:txBody>
                  <a:tcPr/>
                </a:tc>
                <a:tc>
                  <a:txBody>
                    <a:bodyPr/>
                    <a:lstStyle/>
                    <a:p>
                      <a:pPr marL="342900" indent="-342900">
                        <a:buAutoNum type="arabicPeriod"/>
                      </a:pPr>
                      <a:r>
                        <a:rPr lang="pt-BR" dirty="0" smtClean="0"/>
                        <a:t>Estratégias para riscos negativos ou ameaças</a:t>
                      </a:r>
                    </a:p>
                    <a:p>
                      <a:pPr marL="342900" indent="-342900">
                        <a:buAutoNum type="arabicPeriod"/>
                      </a:pPr>
                      <a:r>
                        <a:rPr lang="pt-BR" dirty="0" smtClean="0"/>
                        <a:t>Estratégias para riscos positivos ou oportunidades</a:t>
                      </a:r>
                    </a:p>
                    <a:p>
                      <a:pPr marL="342900" indent="-342900">
                        <a:buAutoNum type="arabicPeriod"/>
                      </a:pPr>
                      <a:r>
                        <a:rPr lang="pt-BR" dirty="0" smtClean="0"/>
                        <a:t>Estratégias de resposta contingente</a:t>
                      </a:r>
                    </a:p>
                    <a:p>
                      <a:pPr marL="342900" indent="-342900">
                        <a:buAutoNum type="arabicPeriod"/>
                      </a:pPr>
                      <a:r>
                        <a:rPr lang="pt-BR" dirty="0" smtClean="0"/>
                        <a:t>Julgamento de especialistas</a:t>
                      </a:r>
                      <a:endParaRPr lang="pt-BR" dirty="0"/>
                    </a:p>
                  </a:txBody>
                  <a:tcPr/>
                </a:tc>
                <a:tc>
                  <a:txBody>
                    <a:bodyPr/>
                    <a:lstStyle/>
                    <a:p>
                      <a:pPr marL="342900" indent="-342900">
                        <a:buAutoNum type="arabicPeriod"/>
                      </a:pPr>
                      <a:r>
                        <a:rPr lang="pt-BR" dirty="0" smtClean="0"/>
                        <a:t>Atualizações do plano de gerenciamento do projeto</a:t>
                      </a:r>
                    </a:p>
                    <a:p>
                      <a:pPr marL="342900" indent="-342900">
                        <a:buAutoNum type="arabicPeriod"/>
                      </a:pPr>
                      <a:r>
                        <a:rPr lang="pt-BR" dirty="0" smtClean="0"/>
                        <a:t>Atualizações dos</a:t>
                      </a:r>
                      <a:r>
                        <a:rPr lang="pt-BR" baseline="0" dirty="0" smtClean="0"/>
                        <a:t> documentos do projeto</a:t>
                      </a:r>
                      <a:endParaRPr lang="pt-BR" dirty="0" smtClean="0"/>
                    </a:p>
                  </a:txBody>
                  <a:tcPr/>
                </a:tc>
              </a:tr>
            </a:tbl>
          </a:graphicData>
        </a:graphic>
      </p:graphicFrame>
    </p:spTree>
    <p:extLst>
      <p:ext uri="{BB962C8B-B14F-4D97-AF65-F5344CB8AC3E}">
        <p14:creationId xmlns:p14="http://schemas.microsoft.com/office/powerpoint/2010/main" val="1815290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risco?</a:t>
            </a:r>
            <a:endParaRPr lang="pt-BR" dirty="0"/>
          </a:p>
        </p:txBody>
      </p:sp>
      <p:sp>
        <p:nvSpPr>
          <p:cNvPr id="3" name="Espaço Reservado para Conteúdo 2"/>
          <p:cNvSpPr>
            <a:spLocks noGrp="1"/>
          </p:cNvSpPr>
          <p:nvPr>
            <p:ph idx="1"/>
          </p:nvPr>
        </p:nvSpPr>
        <p:spPr/>
        <p:txBody>
          <a:bodyPr>
            <a:normAutofit fontScale="92500" lnSpcReduction="10000"/>
          </a:bodyPr>
          <a:lstStyle/>
          <a:p>
            <a:r>
              <a:rPr lang="en-US" sz="2800" dirty="0" err="1" smtClean="0"/>
              <a:t>Condições</a:t>
            </a:r>
            <a:r>
              <a:rPr lang="en-US" sz="2800" dirty="0" smtClean="0"/>
              <a:t> de </a:t>
            </a:r>
            <a:r>
              <a:rPr lang="en-US" sz="2800" dirty="0" err="1" smtClean="0"/>
              <a:t>risco</a:t>
            </a:r>
            <a:r>
              <a:rPr lang="en-US" sz="2800" dirty="0" smtClean="0"/>
              <a:t> </a:t>
            </a:r>
            <a:r>
              <a:rPr lang="en-US" sz="2800" dirty="0" err="1" smtClean="0"/>
              <a:t>podem</a:t>
            </a:r>
            <a:r>
              <a:rPr lang="en-US" sz="2800" dirty="0" smtClean="0"/>
              <a:t> </a:t>
            </a:r>
            <a:r>
              <a:rPr lang="en-US" sz="2800" dirty="0" err="1" smtClean="0"/>
              <a:t>incluir</a:t>
            </a:r>
            <a:r>
              <a:rPr lang="en-US" sz="2800" dirty="0" smtClean="0"/>
              <a:t> </a:t>
            </a:r>
            <a:r>
              <a:rPr lang="en-US" sz="2800" dirty="0" err="1" smtClean="0"/>
              <a:t>aspectos</a:t>
            </a:r>
            <a:r>
              <a:rPr lang="en-US" sz="2800" dirty="0" smtClean="0"/>
              <a:t>:</a:t>
            </a:r>
          </a:p>
          <a:p>
            <a:pPr lvl="1"/>
            <a:r>
              <a:rPr lang="en-US" sz="2400" dirty="0" smtClean="0"/>
              <a:t>Do </a:t>
            </a:r>
            <a:r>
              <a:rPr lang="en-US" sz="2400" dirty="0" err="1" smtClean="0"/>
              <a:t>projeto</a:t>
            </a:r>
            <a:r>
              <a:rPr lang="en-US" sz="2400" dirty="0" smtClean="0"/>
              <a:t>: </a:t>
            </a:r>
            <a:r>
              <a:rPr lang="en-US" sz="2400" dirty="0" err="1" smtClean="0"/>
              <a:t>complexidade</a:t>
            </a:r>
            <a:r>
              <a:rPr lang="en-US" sz="2400" dirty="0" smtClean="0"/>
              <a:t> do </a:t>
            </a:r>
            <a:r>
              <a:rPr lang="en-US" sz="2400" dirty="0" err="1" smtClean="0"/>
              <a:t>problema</a:t>
            </a:r>
            <a:r>
              <a:rPr lang="en-US" sz="2400" dirty="0" smtClean="0"/>
              <a:t> a </a:t>
            </a:r>
            <a:r>
              <a:rPr lang="en-US" sz="2400" dirty="0" err="1" smtClean="0"/>
              <a:t>ser</a:t>
            </a:r>
            <a:r>
              <a:rPr lang="en-US" sz="2400" dirty="0" smtClean="0"/>
              <a:t> </a:t>
            </a:r>
            <a:r>
              <a:rPr lang="en-US" sz="2400" dirty="0" err="1" smtClean="0"/>
              <a:t>resolvido</a:t>
            </a:r>
            <a:r>
              <a:rPr lang="en-US" sz="2400" dirty="0" smtClean="0"/>
              <a:t>, </a:t>
            </a:r>
            <a:r>
              <a:rPr lang="en-US" sz="2400" dirty="0" err="1" smtClean="0"/>
              <a:t>escassez</a:t>
            </a:r>
            <a:r>
              <a:rPr lang="en-US" sz="2400" dirty="0" smtClean="0"/>
              <a:t> de </a:t>
            </a:r>
            <a:r>
              <a:rPr lang="en-US" sz="2400" dirty="0" err="1" smtClean="0"/>
              <a:t>recursos</a:t>
            </a:r>
            <a:r>
              <a:rPr lang="en-US" sz="2400" dirty="0" smtClean="0"/>
              <a:t> </a:t>
            </a:r>
            <a:r>
              <a:rPr lang="en-US" sz="2400" dirty="0" err="1" smtClean="0"/>
              <a:t>necessários</a:t>
            </a:r>
            <a:r>
              <a:rPr lang="en-US" sz="2400" dirty="0" smtClean="0"/>
              <a:t> para a </a:t>
            </a:r>
            <a:r>
              <a:rPr lang="en-US" sz="2400" dirty="0" err="1" smtClean="0"/>
              <a:t>sua</a:t>
            </a:r>
            <a:r>
              <a:rPr lang="en-US" sz="2400" dirty="0" smtClean="0"/>
              <a:t> </a:t>
            </a:r>
            <a:r>
              <a:rPr lang="en-US" sz="2400" dirty="0" err="1" smtClean="0"/>
              <a:t>execução</a:t>
            </a:r>
            <a:r>
              <a:rPr lang="en-US" sz="2400" dirty="0" smtClean="0"/>
              <a:t> etc.</a:t>
            </a:r>
          </a:p>
          <a:p>
            <a:pPr lvl="1"/>
            <a:r>
              <a:rPr lang="en-US" sz="2400" dirty="0" smtClean="0"/>
              <a:t>Da </a:t>
            </a:r>
            <a:r>
              <a:rPr lang="en-US" sz="2400" dirty="0" err="1" smtClean="0"/>
              <a:t>organização</a:t>
            </a:r>
            <a:r>
              <a:rPr lang="en-US" sz="2400" dirty="0" smtClean="0"/>
              <a:t>: </a:t>
            </a:r>
            <a:r>
              <a:rPr lang="en-US" sz="2400" dirty="0" err="1" smtClean="0"/>
              <a:t>práticas</a:t>
            </a:r>
            <a:r>
              <a:rPr lang="en-US" sz="2400" dirty="0" smtClean="0"/>
              <a:t> de </a:t>
            </a:r>
            <a:r>
              <a:rPr lang="en-US" sz="2400" dirty="0" err="1" smtClean="0"/>
              <a:t>gestão</a:t>
            </a:r>
            <a:r>
              <a:rPr lang="en-US" sz="2400" dirty="0" smtClean="0"/>
              <a:t> de </a:t>
            </a:r>
            <a:r>
              <a:rPr lang="en-US" sz="2400" dirty="0" err="1" smtClean="0"/>
              <a:t>projetos</a:t>
            </a:r>
            <a:r>
              <a:rPr lang="en-US" sz="2400" dirty="0" smtClean="0"/>
              <a:t> </a:t>
            </a:r>
            <a:r>
              <a:rPr lang="en-US" sz="2400" dirty="0" err="1" smtClean="0"/>
              <a:t>imaturas</a:t>
            </a:r>
            <a:r>
              <a:rPr lang="en-US" sz="2400" dirty="0" smtClean="0"/>
              <a:t>, </a:t>
            </a:r>
            <a:r>
              <a:rPr lang="en-US" sz="2400" dirty="0" err="1" smtClean="0"/>
              <a:t>falta</a:t>
            </a:r>
            <a:r>
              <a:rPr lang="en-US" sz="2400" dirty="0" smtClean="0"/>
              <a:t> de </a:t>
            </a:r>
            <a:r>
              <a:rPr lang="en-US" sz="2400" dirty="0" err="1" smtClean="0"/>
              <a:t>sistemas</a:t>
            </a:r>
            <a:r>
              <a:rPr lang="en-US" sz="2400" dirty="0" smtClean="0"/>
              <a:t> de </a:t>
            </a:r>
            <a:r>
              <a:rPr lang="en-US" sz="2400" dirty="0" err="1" smtClean="0"/>
              <a:t>gestão</a:t>
            </a:r>
            <a:r>
              <a:rPr lang="en-US" sz="2400" dirty="0" smtClean="0"/>
              <a:t> </a:t>
            </a:r>
            <a:r>
              <a:rPr lang="en-US" sz="2400" dirty="0" err="1" smtClean="0"/>
              <a:t>integrados</a:t>
            </a:r>
            <a:r>
              <a:rPr lang="en-US" sz="2400" dirty="0" smtClean="0"/>
              <a:t>, </a:t>
            </a:r>
            <a:r>
              <a:rPr lang="en-US" sz="2400" dirty="0" err="1" smtClean="0"/>
              <a:t>execução</a:t>
            </a:r>
            <a:r>
              <a:rPr lang="en-US" sz="2400" dirty="0" smtClean="0"/>
              <a:t> de </a:t>
            </a:r>
            <a:r>
              <a:rPr lang="en-US" sz="2400" dirty="0" err="1" smtClean="0"/>
              <a:t>múltiplos</a:t>
            </a:r>
            <a:r>
              <a:rPr lang="en-US" sz="2400" dirty="0" smtClean="0"/>
              <a:t> </a:t>
            </a:r>
            <a:r>
              <a:rPr lang="en-US" sz="2400" dirty="0" err="1" smtClean="0"/>
              <a:t>projetos</a:t>
            </a:r>
            <a:r>
              <a:rPr lang="en-US" sz="2400" dirty="0" smtClean="0"/>
              <a:t> </a:t>
            </a:r>
            <a:r>
              <a:rPr lang="en-US" sz="2400" dirty="0" err="1" smtClean="0"/>
              <a:t>simultaneamente</a:t>
            </a:r>
            <a:r>
              <a:rPr lang="en-US" sz="2400" dirty="0"/>
              <a:t> </a:t>
            </a:r>
            <a:r>
              <a:rPr lang="en-US" sz="2400" dirty="0" smtClean="0"/>
              <a:t>etc.</a:t>
            </a:r>
          </a:p>
          <a:p>
            <a:pPr lvl="1"/>
            <a:endParaRPr lang="en-US" sz="2400" dirty="0"/>
          </a:p>
          <a:p>
            <a:r>
              <a:rPr lang="en-US" sz="2600" dirty="0" err="1" smtClean="0"/>
              <a:t>Riscos</a:t>
            </a:r>
            <a:r>
              <a:rPr lang="en-US" sz="2600" dirty="0" smtClean="0"/>
              <a:t> </a:t>
            </a:r>
            <a:r>
              <a:rPr lang="en-US" sz="2600" dirty="0" err="1" smtClean="0"/>
              <a:t>não</a:t>
            </a:r>
            <a:r>
              <a:rPr lang="en-US" sz="2600" dirty="0" smtClean="0"/>
              <a:t> </a:t>
            </a:r>
            <a:r>
              <a:rPr lang="en-US" sz="2600" dirty="0" err="1" smtClean="0"/>
              <a:t>gerenciáveis</a:t>
            </a:r>
            <a:r>
              <a:rPr lang="en-US" sz="2600" dirty="0" smtClean="0"/>
              <a:t> </a:t>
            </a:r>
            <a:r>
              <a:rPr lang="en-US" sz="2600" dirty="0" err="1" smtClean="0"/>
              <a:t>ou</a:t>
            </a:r>
            <a:r>
              <a:rPr lang="en-US" sz="2600" dirty="0" smtClean="0"/>
              <a:t> </a:t>
            </a:r>
            <a:r>
              <a:rPr lang="en-US" sz="2600" dirty="0" err="1" smtClean="0"/>
              <a:t>desconhecidos</a:t>
            </a:r>
            <a:r>
              <a:rPr lang="en-US" sz="2600" dirty="0" smtClean="0"/>
              <a:t> </a:t>
            </a:r>
            <a:r>
              <a:rPr lang="en-US" sz="2600" dirty="0" err="1" smtClean="0"/>
              <a:t>devem</a:t>
            </a:r>
            <a:r>
              <a:rPr lang="en-US" sz="2600" dirty="0" smtClean="0"/>
              <a:t> </a:t>
            </a:r>
            <a:r>
              <a:rPr lang="en-US" sz="2600" dirty="0" err="1" smtClean="0"/>
              <a:t>ser</a:t>
            </a:r>
            <a:r>
              <a:rPr lang="en-US" sz="2600" dirty="0" smtClean="0"/>
              <a:t> </a:t>
            </a:r>
            <a:r>
              <a:rPr lang="en-US" sz="2600" dirty="0" err="1" smtClean="0"/>
              <a:t>atribuídos</a:t>
            </a:r>
            <a:r>
              <a:rPr lang="en-US" sz="2600" dirty="0" smtClean="0"/>
              <a:t> a </a:t>
            </a:r>
            <a:r>
              <a:rPr lang="en-US" sz="2600" dirty="0" err="1" smtClean="0"/>
              <a:t>alguma</a:t>
            </a:r>
            <a:r>
              <a:rPr lang="en-US" sz="2600" dirty="0" smtClean="0"/>
              <a:t> </a:t>
            </a:r>
            <a:r>
              <a:rPr lang="en-US" sz="2600" dirty="0" err="1" smtClean="0"/>
              <a:t>reserva</a:t>
            </a:r>
            <a:r>
              <a:rPr lang="en-US" sz="2600" dirty="0" smtClean="0"/>
              <a:t> (de </a:t>
            </a:r>
            <a:r>
              <a:rPr lang="en-US" sz="2600" dirty="0" err="1" smtClean="0"/>
              <a:t>contingência</a:t>
            </a:r>
            <a:r>
              <a:rPr lang="en-US" sz="2600" dirty="0" smtClean="0"/>
              <a:t> </a:t>
            </a:r>
            <a:r>
              <a:rPr lang="en-US" sz="2600" dirty="0" err="1" smtClean="0"/>
              <a:t>ou</a:t>
            </a:r>
            <a:r>
              <a:rPr lang="en-US" sz="2600" dirty="0" smtClean="0"/>
              <a:t> de </a:t>
            </a:r>
            <a:r>
              <a:rPr lang="en-US" sz="2600" dirty="0" err="1" smtClean="0"/>
              <a:t>gestão</a:t>
            </a:r>
            <a:r>
              <a:rPr lang="en-US" sz="2600" dirty="0" smtClean="0"/>
              <a:t>).</a:t>
            </a:r>
            <a:endParaRPr lang="pt-BR" sz="2400" dirty="0"/>
          </a:p>
        </p:txBody>
      </p:sp>
    </p:spTree>
    <p:extLst>
      <p:ext uri="{BB962C8B-B14F-4D97-AF65-F5344CB8AC3E}">
        <p14:creationId xmlns:p14="http://schemas.microsoft.com/office/powerpoint/2010/main" val="27623291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5. Planejar respostas a riscos</a:t>
            </a:r>
            <a:endParaRPr lang="pt-BR" dirty="0"/>
          </a:p>
        </p:txBody>
      </p:sp>
      <p:sp>
        <p:nvSpPr>
          <p:cNvPr id="3" name="Espaço Reservado para Conteúdo 2"/>
          <p:cNvSpPr>
            <a:spLocks noGrp="1"/>
          </p:cNvSpPr>
          <p:nvPr>
            <p:ph idx="1"/>
          </p:nvPr>
        </p:nvSpPr>
        <p:spPr>
          <a:xfrm>
            <a:off x="677334" y="6426556"/>
            <a:ext cx="8596668" cy="400416"/>
          </a:xfrm>
        </p:spPr>
        <p:txBody>
          <a:bodyPr/>
          <a:lstStyle/>
          <a:p>
            <a:r>
              <a:rPr lang="pt-BR" dirty="0" smtClean="0"/>
              <a:t>Diagrama de fluxo de dados em “planejar respostas a riscos”</a:t>
            </a:r>
            <a:endParaRPr lang="pt-BR" dirty="0"/>
          </a:p>
        </p:txBody>
      </p:sp>
      <p:pic>
        <p:nvPicPr>
          <p:cNvPr id="4" name="Imagem 3"/>
          <p:cNvPicPr>
            <a:picLocks noChangeAspect="1"/>
          </p:cNvPicPr>
          <p:nvPr/>
        </p:nvPicPr>
        <p:blipFill>
          <a:blip r:embed="rId2"/>
          <a:stretch>
            <a:fillRect/>
          </a:stretch>
        </p:blipFill>
        <p:spPr>
          <a:xfrm>
            <a:off x="766236" y="1500765"/>
            <a:ext cx="8217477" cy="4615295"/>
          </a:xfrm>
          <a:prstGeom prst="rect">
            <a:avLst/>
          </a:prstGeom>
        </p:spPr>
      </p:pic>
    </p:spTree>
    <p:extLst>
      <p:ext uri="{BB962C8B-B14F-4D97-AF65-F5344CB8AC3E}">
        <p14:creationId xmlns:p14="http://schemas.microsoft.com/office/powerpoint/2010/main" val="912507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5. Planejar respostas a riscos - Entradas</a:t>
            </a:r>
            <a:endParaRPr lang="pt-BR" dirty="0"/>
          </a:p>
        </p:txBody>
      </p:sp>
      <p:sp>
        <p:nvSpPr>
          <p:cNvPr id="3" name="Espaço Reservado para Conteúdo 2"/>
          <p:cNvSpPr>
            <a:spLocks noGrp="1"/>
          </p:cNvSpPr>
          <p:nvPr>
            <p:ph idx="1"/>
          </p:nvPr>
        </p:nvSpPr>
        <p:spPr/>
        <p:txBody>
          <a:bodyPr>
            <a:normAutofit/>
          </a:bodyPr>
          <a:lstStyle/>
          <a:p>
            <a:r>
              <a:rPr lang="pt-BR" sz="2400" b="1" dirty="0"/>
              <a:t>Plano de gerenciamento de </a:t>
            </a:r>
            <a:r>
              <a:rPr lang="pt-BR" sz="2400" b="1" dirty="0" smtClean="0"/>
              <a:t>riscos</a:t>
            </a:r>
            <a:r>
              <a:rPr lang="pt-BR" sz="2400" dirty="0" smtClean="0"/>
              <a:t> – componentes importantes incluem papéis e responsabilidades, definições de análise de riscos, datas para revisões e limiares de riscos para riscos baixos, médios e altos;</a:t>
            </a:r>
            <a:endParaRPr lang="pt-BR" sz="2400" dirty="0"/>
          </a:p>
          <a:p>
            <a:r>
              <a:rPr lang="pt-BR" sz="2400" b="1" dirty="0"/>
              <a:t>Registro de </a:t>
            </a:r>
            <a:r>
              <a:rPr lang="pt-BR" sz="2400" b="1" dirty="0" smtClean="0"/>
              <a:t>riscos</a:t>
            </a:r>
            <a:r>
              <a:rPr lang="pt-BR" sz="2400" dirty="0" smtClean="0"/>
              <a:t> – refere-se aos riscos identificados, causas raízes dos riscos, listas de respostas potenciais, proprietários dos riscos, sintomas e sinais de avisos etc.</a:t>
            </a:r>
            <a:endParaRPr lang="pt-BR" sz="2400" dirty="0"/>
          </a:p>
        </p:txBody>
      </p:sp>
    </p:spTree>
    <p:extLst>
      <p:ext uri="{BB962C8B-B14F-4D97-AF65-F5344CB8AC3E}">
        <p14:creationId xmlns:p14="http://schemas.microsoft.com/office/powerpoint/2010/main" val="37536193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5. Planejar respostas a riscos – Ferramentas e Técnicas</a:t>
            </a:r>
            <a:endParaRPr lang="pt-BR" dirty="0"/>
          </a:p>
        </p:txBody>
      </p:sp>
      <p:sp>
        <p:nvSpPr>
          <p:cNvPr id="3" name="Espaço Reservado para Conteúdo 2"/>
          <p:cNvSpPr>
            <a:spLocks noGrp="1"/>
          </p:cNvSpPr>
          <p:nvPr>
            <p:ph idx="1"/>
          </p:nvPr>
        </p:nvSpPr>
        <p:spPr/>
        <p:txBody>
          <a:bodyPr>
            <a:noAutofit/>
          </a:bodyPr>
          <a:lstStyle/>
          <a:p>
            <a:r>
              <a:rPr lang="pt-BR" sz="2400" b="1" dirty="0"/>
              <a:t>Estratégias para riscos negativos ou </a:t>
            </a:r>
            <a:r>
              <a:rPr lang="pt-BR" sz="2400" b="1" dirty="0" smtClean="0"/>
              <a:t>ameaças</a:t>
            </a:r>
            <a:r>
              <a:rPr lang="pt-BR" sz="2400" dirty="0" smtClean="0"/>
              <a:t> – as quatro principais estratégias são evitar, transferir, mitigar ou aceitar;</a:t>
            </a:r>
            <a:endParaRPr lang="pt-BR" sz="2400" dirty="0"/>
          </a:p>
          <a:p>
            <a:r>
              <a:rPr lang="pt-BR" sz="2400" b="1" dirty="0"/>
              <a:t>Estratégias para riscos positivos ou </a:t>
            </a:r>
            <a:r>
              <a:rPr lang="pt-BR" sz="2400" b="1" dirty="0" smtClean="0"/>
              <a:t>oportunidades</a:t>
            </a:r>
            <a:r>
              <a:rPr lang="pt-BR" sz="2400" dirty="0" smtClean="0"/>
              <a:t> – as quatro principais estratégias são explorar, melhorar, compartilhar e aceitar;</a:t>
            </a:r>
            <a:endParaRPr lang="pt-BR" sz="2400" dirty="0"/>
          </a:p>
          <a:p>
            <a:r>
              <a:rPr lang="pt-BR" sz="2400" b="1" dirty="0"/>
              <a:t>Estratégias de resposta </a:t>
            </a:r>
            <a:r>
              <a:rPr lang="pt-BR" sz="2400" b="1" dirty="0" smtClean="0"/>
              <a:t>contingente</a:t>
            </a:r>
            <a:r>
              <a:rPr lang="pt-BR" sz="2400" dirty="0" smtClean="0"/>
              <a:t> – planos de contingência são planos de resposta que somente serão executados se certas condições (eventos) forem satisfeitas;</a:t>
            </a:r>
            <a:endParaRPr lang="pt-BR" sz="2400" dirty="0"/>
          </a:p>
          <a:p>
            <a:r>
              <a:rPr lang="pt-BR" sz="2400" b="1" dirty="0"/>
              <a:t>Julgamento de </a:t>
            </a:r>
            <a:r>
              <a:rPr lang="pt-BR" sz="2400" b="1" dirty="0" smtClean="0"/>
              <a:t>especialistas</a:t>
            </a:r>
            <a:r>
              <a:rPr lang="pt-BR" sz="2400" dirty="0" smtClean="0"/>
              <a:t>.</a:t>
            </a:r>
            <a:endParaRPr lang="pt-BR" sz="2400" dirty="0"/>
          </a:p>
        </p:txBody>
      </p:sp>
    </p:spTree>
    <p:extLst>
      <p:ext uri="{BB962C8B-B14F-4D97-AF65-F5344CB8AC3E}">
        <p14:creationId xmlns:p14="http://schemas.microsoft.com/office/powerpoint/2010/main" val="4751789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5. Planejar respostas a riscos – Saídas</a:t>
            </a:r>
            <a:endParaRPr lang="pt-BR" dirty="0"/>
          </a:p>
        </p:txBody>
      </p:sp>
      <p:sp>
        <p:nvSpPr>
          <p:cNvPr id="3" name="Espaço Reservado para Conteúdo 2"/>
          <p:cNvSpPr>
            <a:spLocks noGrp="1"/>
          </p:cNvSpPr>
          <p:nvPr>
            <p:ph idx="1"/>
          </p:nvPr>
        </p:nvSpPr>
        <p:spPr/>
        <p:txBody>
          <a:bodyPr>
            <a:normAutofit fontScale="92500"/>
          </a:bodyPr>
          <a:lstStyle/>
          <a:p>
            <a:r>
              <a:rPr lang="pt-BR" sz="2400" b="1" dirty="0"/>
              <a:t>Atualizações do plano de gerenciamento do </a:t>
            </a:r>
            <a:r>
              <a:rPr lang="pt-BR" sz="2400" b="1" dirty="0" smtClean="0"/>
              <a:t>projeto</a:t>
            </a:r>
            <a:r>
              <a:rPr lang="pt-BR" sz="2400" dirty="0" smtClean="0"/>
              <a:t> –exemplos de componentes atualizáveis: plano de gerenciamento do cronograma, plano de gerenciamento dos custos, plano de gerenciamento da qualidade, plano de gerenciamento de aquisições, plano de gerenciamento de recursos humanos, definições iniciais do escopo, definições iniciais do cronograma, definições iniciais dos custos;</a:t>
            </a:r>
            <a:endParaRPr lang="pt-BR" sz="2400" dirty="0"/>
          </a:p>
          <a:p>
            <a:r>
              <a:rPr lang="pt-BR" sz="2400" b="1" dirty="0"/>
              <a:t>Atualizações dos documentos do </a:t>
            </a:r>
            <a:r>
              <a:rPr lang="pt-BR" sz="2400" b="1" dirty="0" smtClean="0"/>
              <a:t>projeto</a:t>
            </a:r>
            <a:r>
              <a:rPr lang="pt-BR" sz="2400" dirty="0" smtClean="0"/>
              <a:t> – alguns documentos atualizáveis são o registro de riscos, log de suposições, documentação técnica e requisições de mudanças.</a:t>
            </a:r>
            <a:endParaRPr lang="pt-BR" sz="2400" dirty="0"/>
          </a:p>
        </p:txBody>
      </p:sp>
    </p:spTree>
    <p:extLst>
      <p:ext uri="{BB962C8B-B14F-4D97-AF65-F5344CB8AC3E}">
        <p14:creationId xmlns:p14="http://schemas.microsoft.com/office/powerpoint/2010/main" val="196891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Controlar riscos</a:t>
            </a:r>
            <a:endParaRPr lang="pt-BR" dirty="0"/>
          </a:p>
        </p:txBody>
      </p:sp>
      <p:sp>
        <p:nvSpPr>
          <p:cNvPr id="3" name="Espaço Reservado para Conteúdo 2"/>
          <p:cNvSpPr>
            <a:spLocks noGrp="1"/>
          </p:cNvSpPr>
          <p:nvPr>
            <p:ph idx="1"/>
          </p:nvPr>
        </p:nvSpPr>
        <p:spPr/>
        <p:txBody>
          <a:bodyPr>
            <a:normAutofit/>
          </a:bodyPr>
          <a:lstStyle/>
          <a:p>
            <a:r>
              <a:rPr lang="pt-BR" sz="2400" dirty="0" smtClean="0"/>
              <a:t>Implementa </a:t>
            </a:r>
            <a:r>
              <a:rPr lang="pt-BR" sz="2400" dirty="0"/>
              <a:t>planos de respostas a riscos, </a:t>
            </a:r>
            <a:r>
              <a:rPr lang="pt-BR" sz="2400" dirty="0" smtClean="0"/>
              <a:t>monitora </a:t>
            </a:r>
            <a:r>
              <a:rPr lang="pt-BR" sz="2400" dirty="0"/>
              <a:t>riscos identificados, </a:t>
            </a:r>
            <a:r>
              <a:rPr lang="pt-BR" sz="2400" dirty="0" smtClean="0"/>
              <a:t>identifica </a:t>
            </a:r>
            <a:r>
              <a:rPr lang="pt-BR" sz="2400" dirty="0"/>
              <a:t>novos riscos e </a:t>
            </a:r>
            <a:r>
              <a:rPr lang="pt-BR" sz="2400" dirty="0" smtClean="0"/>
              <a:t>avalia </a:t>
            </a:r>
            <a:r>
              <a:rPr lang="pt-BR" sz="2400" dirty="0"/>
              <a:t>a eficácia dos processos de risco através do projeto.</a:t>
            </a:r>
          </a:p>
        </p:txBody>
      </p:sp>
      <p:graphicFrame>
        <p:nvGraphicFramePr>
          <p:cNvPr id="4" name="Tabela 3"/>
          <p:cNvGraphicFramePr>
            <a:graphicFrameLocks noGrp="1"/>
          </p:cNvGraphicFramePr>
          <p:nvPr>
            <p:extLst>
              <p:ext uri="{D42A27DB-BD31-4B8C-83A1-F6EECF244321}">
                <p14:modId xmlns:p14="http://schemas.microsoft.com/office/powerpoint/2010/main" val="3674071977"/>
              </p:ext>
            </p:extLst>
          </p:nvPr>
        </p:nvGraphicFramePr>
        <p:xfrm>
          <a:off x="347730" y="3591658"/>
          <a:ext cx="11590985" cy="2931160"/>
        </p:xfrm>
        <a:graphic>
          <a:graphicData uri="http://schemas.openxmlformats.org/drawingml/2006/table">
            <a:tbl>
              <a:tblPr firstRow="1" bandRow="1">
                <a:tableStyleId>{5C22544A-7EE6-4342-B048-85BDC9FD1C3A}</a:tableStyleId>
              </a:tblPr>
              <a:tblGrid>
                <a:gridCol w="3773509"/>
                <a:gridCol w="3953815"/>
                <a:gridCol w="3863661"/>
              </a:tblGrid>
              <a:tr h="370840">
                <a:tc>
                  <a:txBody>
                    <a:bodyPr/>
                    <a:lstStyle/>
                    <a:p>
                      <a:r>
                        <a:rPr lang="pt-BR" dirty="0" smtClean="0"/>
                        <a:t>Entradas</a:t>
                      </a:r>
                      <a:endParaRPr lang="pt-BR" dirty="0"/>
                    </a:p>
                  </a:txBody>
                  <a:tcPr/>
                </a:tc>
                <a:tc>
                  <a:txBody>
                    <a:bodyPr/>
                    <a:lstStyle/>
                    <a:p>
                      <a:r>
                        <a:rPr lang="pt-BR" dirty="0" smtClean="0"/>
                        <a:t>Ferramentas e Técnicas</a:t>
                      </a:r>
                      <a:endParaRPr lang="pt-BR" dirty="0"/>
                    </a:p>
                  </a:txBody>
                  <a:tcPr/>
                </a:tc>
                <a:tc>
                  <a:txBody>
                    <a:bodyPr/>
                    <a:lstStyle/>
                    <a:p>
                      <a:r>
                        <a:rPr lang="pt-BR" dirty="0" smtClean="0"/>
                        <a:t>Saídas</a:t>
                      </a:r>
                      <a:endParaRPr lang="pt-BR" dirty="0"/>
                    </a:p>
                  </a:txBody>
                  <a:tcPr/>
                </a:tc>
              </a:tr>
              <a:tr h="370840">
                <a:tc>
                  <a:txBody>
                    <a:bodyPr/>
                    <a:lstStyle/>
                    <a:p>
                      <a:pPr marL="342900" indent="-342900">
                        <a:buAutoNum type="arabicPeriod"/>
                      </a:pPr>
                      <a:r>
                        <a:rPr lang="pt-BR" dirty="0" smtClean="0"/>
                        <a:t>Plano de gerenciamento do projeto</a:t>
                      </a:r>
                    </a:p>
                    <a:p>
                      <a:pPr marL="342900" indent="-342900">
                        <a:buAutoNum type="arabicPeriod"/>
                      </a:pPr>
                      <a:r>
                        <a:rPr lang="pt-BR" dirty="0" smtClean="0"/>
                        <a:t>Registro</a:t>
                      </a:r>
                      <a:r>
                        <a:rPr lang="pt-BR" baseline="0" dirty="0" smtClean="0"/>
                        <a:t> de riscos</a:t>
                      </a:r>
                    </a:p>
                    <a:p>
                      <a:pPr marL="342900" indent="-342900">
                        <a:buAutoNum type="arabicPeriod"/>
                      </a:pPr>
                      <a:r>
                        <a:rPr lang="pt-BR" baseline="0" dirty="0" smtClean="0"/>
                        <a:t>Dados de desempenho do trabalho</a:t>
                      </a:r>
                    </a:p>
                    <a:p>
                      <a:pPr marL="342900" indent="-342900">
                        <a:buAutoNum type="arabicPeriod"/>
                      </a:pPr>
                      <a:r>
                        <a:rPr lang="pt-BR" baseline="0" dirty="0" smtClean="0"/>
                        <a:t>Relatórios de desempenho do trabalho</a:t>
                      </a:r>
                      <a:endParaRPr lang="pt-BR" dirty="0"/>
                    </a:p>
                  </a:txBody>
                  <a:tcPr/>
                </a:tc>
                <a:tc>
                  <a:txBody>
                    <a:bodyPr/>
                    <a:lstStyle/>
                    <a:p>
                      <a:pPr marL="342900" indent="-342900">
                        <a:buAutoNum type="arabicPeriod"/>
                      </a:pPr>
                      <a:r>
                        <a:rPr lang="pt-BR" dirty="0" smtClean="0"/>
                        <a:t>Reavaliação dos riscos</a:t>
                      </a:r>
                    </a:p>
                    <a:p>
                      <a:pPr marL="342900" indent="-342900">
                        <a:buAutoNum type="arabicPeriod"/>
                      </a:pPr>
                      <a:r>
                        <a:rPr lang="pt-BR" dirty="0" smtClean="0"/>
                        <a:t>Auditorias</a:t>
                      </a:r>
                      <a:r>
                        <a:rPr lang="pt-BR" baseline="0" dirty="0" smtClean="0"/>
                        <a:t> dos riscos</a:t>
                      </a:r>
                    </a:p>
                    <a:p>
                      <a:pPr marL="342900" indent="-342900">
                        <a:buAutoNum type="arabicPeriod"/>
                      </a:pPr>
                      <a:r>
                        <a:rPr lang="pt-BR" baseline="0" dirty="0" smtClean="0"/>
                        <a:t>Análise de variância e tendência</a:t>
                      </a:r>
                    </a:p>
                    <a:p>
                      <a:pPr marL="342900" indent="-342900">
                        <a:buAutoNum type="arabicPeriod"/>
                      </a:pPr>
                      <a:r>
                        <a:rPr lang="pt-BR" baseline="0" dirty="0" smtClean="0"/>
                        <a:t>Medição de desempenho técnico</a:t>
                      </a:r>
                    </a:p>
                    <a:p>
                      <a:pPr marL="342900" indent="-342900">
                        <a:buAutoNum type="arabicPeriod"/>
                      </a:pPr>
                      <a:r>
                        <a:rPr lang="pt-BR" baseline="0" dirty="0" smtClean="0"/>
                        <a:t>Análise de reserva</a:t>
                      </a:r>
                    </a:p>
                    <a:p>
                      <a:pPr marL="342900" indent="-342900">
                        <a:buAutoNum type="arabicPeriod"/>
                      </a:pPr>
                      <a:r>
                        <a:rPr lang="pt-BR" baseline="0" dirty="0" smtClean="0"/>
                        <a:t>Reuniões</a:t>
                      </a:r>
                      <a:endParaRPr lang="pt-BR" dirty="0"/>
                    </a:p>
                  </a:txBody>
                  <a:tcPr/>
                </a:tc>
                <a:tc>
                  <a:txBody>
                    <a:bodyPr/>
                    <a:lstStyle/>
                    <a:p>
                      <a:pPr marL="342900" indent="-342900">
                        <a:buAutoNum type="arabicPeriod"/>
                      </a:pPr>
                      <a:r>
                        <a:rPr lang="pt-BR" dirty="0" smtClean="0"/>
                        <a:t>Informação do desempenho</a:t>
                      </a:r>
                      <a:r>
                        <a:rPr lang="pt-BR" baseline="0" dirty="0" smtClean="0"/>
                        <a:t> do trabalho</a:t>
                      </a:r>
                    </a:p>
                    <a:p>
                      <a:pPr marL="342900" indent="-342900">
                        <a:buAutoNum type="arabicPeriod"/>
                      </a:pPr>
                      <a:r>
                        <a:rPr lang="pt-BR" baseline="0" dirty="0" smtClean="0"/>
                        <a:t>Requisições de mudanças</a:t>
                      </a:r>
                    </a:p>
                    <a:p>
                      <a:pPr marL="342900" indent="-342900">
                        <a:buAutoNum type="arabicPeriod"/>
                      </a:pPr>
                      <a:r>
                        <a:rPr lang="pt-BR" baseline="0" dirty="0" smtClean="0"/>
                        <a:t>Atualizações do plano de gerenciamento do projeto</a:t>
                      </a:r>
                    </a:p>
                    <a:p>
                      <a:pPr marL="342900" indent="-342900">
                        <a:buAutoNum type="arabicPeriod"/>
                      </a:pPr>
                      <a:r>
                        <a:rPr lang="pt-BR" baseline="0" dirty="0" smtClean="0"/>
                        <a:t>Atualizações dos documentos do projeto</a:t>
                      </a:r>
                    </a:p>
                    <a:p>
                      <a:pPr marL="342900" indent="-342900">
                        <a:buAutoNum type="arabicPeriod"/>
                      </a:pPr>
                      <a:r>
                        <a:rPr lang="pt-BR" baseline="0" dirty="0" smtClean="0"/>
                        <a:t>Atualizações dos ativos do processo organizacional</a:t>
                      </a:r>
                      <a:endParaRPr lang="pt-BR" dirty="0" smtClean="0"/>
                    </a:p>
                  </a:txBody>
                  <a:tcPr/>
                </a:tc>
              </a:tr>
            </a:tbl>
          </a:graphicData>
        </a:graphic>
      </p:graphicFrame>
    </p:spTree>
    <p:extLst>
      <p:ext uri="{BB962C8B-B14F-4D97-AF65-F5344CB8AC3E}">
        <p14:creationId xmlns:p14="http://schemas.microsoft.com/office/powerpoint/2010/main" val="40030996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Controlar riscos</a:t>
            </a:r>
            <a:endParaRPr lang="pt-BR" dirty="0"/>
          </a:p>
        </p:txBody>
      </p:sp>
      <p:sp>
        <p:nvSpPr>
          <p:cNvPr id="3" name="Espaço Reservado para Conteúdo 2"/>
          <p:cNvSpPr>
            <a:spLocks noGrp="1"/>
          </p:cNvSpPr>
          <p:nvPr>
            <p:ph idx="1"/>
          </p:nvPr>
        </p:nvSpPr>
        <p:spPr>
          <a:xfrm>
            <a:off x="677334" y="6413678"/>
            <a:ext cx="8596668" cy="413294"/>
          </a:xfrm>
        </p:spPr>
        <p:txBody>
          <a:bodyPr/>
          <a:lstStyle/>
          <a:p>
            <a:r>
              <a:rPr lang="pt-BR" dirty="0" smtClean="0"/>
              <a:t>Diagrama de fluxo de dados em “Controlar riscos”</a:t>
            </a:r>
            <a:endParaRPr lang="pt-BR" dirty="0"/>
          </a:p>
        </p:txBody>
      </p:sp>
      <p:pic>
        <p:nvPicPr>
          <p:cNvPr id="4" name="Imagem 3"/>
          <p:cNvPicPr>
            <a:picLocks noChangeAspect="1"/>
          </p:cNvPicPr>
          <p:nvPr/>
        </p:nvPicPr>
        <p:blipFill>
          <a:blip r:embed="rId2"/>
          <a:stretch>
            <a:fillRect/>
          </a:stretch>
        </p:blipFill>
        <p:spPr>
          <a:xfrm>
            <a:off x="798468" y="1295683"/>
            <a:ext cx="7117773" cy="5013614"/>
          </a:xfrm>
          <a:prstGeom prst="rect">
            <a:avLst/>
          </a:prstGeom>
        </p:spPr>
      </p:pic>
    </p:spTree>
    <p:extLst>
      <p:ext uri="{BB962C8B-B14F-4D97-AF65-F5344CB8AC3E}">
        <p14:creationId xmlns:p14="http://schemas.microsoft.com/office/powerpoint/2010/main" val="41580245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Controlar riscos - Entradas</a:t>
            </a:r>
            <a:endParaRPr lang="pt-BR" dirty="0"/>
          </a:p>
        </p:txBody>
      </p:sp>
      <p:sp>
        <p:nvSpPr>
          <p:cNvPr id="3" name="Espaço Reservado para Conteúdo 2"/>
          <p:cNvSpPr>
            <a:spLocks noGrp="1"/>
          </p:cNvSpPr>
          <p:nvPr>
            <p:ph idx="1"/>
          </p:nvPr>
        </p:nvSpPr>
        <p:spPr/>
        <p:txBody>
          <a:bodyPr>
            <a:normAutofit/>
          </a:bodyPr>
          <a:lstStyle/>
          <a:p>
            <a:r>
              <a:rPr lang="pt-BR" sz="2400" b="1" dirty="0"/>
              <a:t>Plano de gerenciamento do </a:t>
            </a:r>
            <a:r>
              <a:rPr lang="pt-BR" sz="2400" b="1" dirty="0" smtClean="0"/>
              <a:t>projeto</a:t>
            </a:r>
            <a:r>
              <a:rPr lang="pt-BR" sz="2400" dirty="0" smtClean="0"/>
              <a:t> – provê orientações para a monitoração e controle dos riscos;</a:t>
            </a:r>
            <a:endParaRPr lang="pt-BR" sz="2400" dirty="0"/>
          </a:p>
          <a:p>
            <a:r>
              <a:rPr lang="pt-BR" sz="2400" b="1" dirty="0"/>
              <a:t>Registro de </a:t>
            </a:r>
            <a:r>
              <a:rPr lang="pt-BR" sz="2400" b="1" dirty="0" smtClean="0"/>
              <a:t>riscos</a:t>
            </a:r>
            <a:r>
              <a:rPr lang="pt-BR" sz="2400" dirty="0" smtClean="0"/>
              <a:t> – contém diversas informações importantes, como os riscos identificados e seus proprietários, planos de respostas a riscos, ações de controle para avaliar a eficácia dos planos de resposta, lista de observação de riscos de baixa prioridade etc.</a:t>
            </a:r>
            <a:endParaRPr lang="pt-BR" sz="2400" dirty="0"/>
          </a:p>
        </p:txBody>
      </p:sp>
    </p:spTree>
    <p:extLst>
      <p:ext uri="{BB962C8B-B14F-4D97-AF65-F5344CB8AC3E}">
        <p14:creationId xmlns:p14="http://schemas.microsoft.com/office/powerpoint/2010/main" val="37511559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Controlar riscos - Entradas</a:t>
            </a:r>
            <a:endParaRPr lang="pt-BR" dirty="0"/>
          </a:p>
        </p:txBody>
      </p:sp>
      <p:sp>
        <p:nvSpPr>
          <p:cNvPr id="3" name="Espaço Reservado para Conteúdo 2"/>
          <p:cNvSpPr>
            <a:spLocks noGrp="1"/>
          </p:cNvSpPr>
          <p:nvPr>
            <p:ph idx="1"/>
          </p:nvPr>
        </p:nvSpPr>
        <p:spPr/>
        <p:txBody>
          <a:bodyPr>
            <a:normAutofit/>
          </a:bodyPr>
          <a:lstStyle/>
          <a:p>
            <a:r>
              <a:rPr lang="pt-BR" sz="2400" b="1" dirty="0" smtClean="0"/>
              <a:t>Dados </a:t>
            </a:r>
            <a:r>
              <a:rPr lang="pt-BR" sz="2400" b="1" dirty="0"/>
              <a:t>de desempenho do </a:t>
            </a:r>
            <a:r>
              <a:rPr lang="pt-BR" sz="2400" b="1" dirty="0" smtClean="0"/>
              <a:t>trabalho</a:t>
            </a:r>
            <a:r>
              <a:rPr lang="pt-BR" sz="2400" dirty="0" smtClean="0"/>
              <a:t> – exemplos: status de entregáveis, progresso do cronograma, custos incorridos;</a:t>
            </a:r>
            <a:endParaRPr lang="pt-BR" sz="2400" dirty="0"/>
          </a:p>
          <a:p>
            <a:r>
              <a:rPr lang="pt-BR" sz="2400" b="1" dirty="0"/>
              <a:t>Relatórios de desempenho do </a:t>
            </a:r>
            <a:r>
              <a:rPr lang="pt-BR" sz="2400" b="1" dirty="0" smtClean="0"/>
              <a:t>trabalho</a:t>
            </a:r>
            <a:r>
              <a:rPr lang="pt-BR" sz="2400" dirty="0" smtClean="0"/>
              <a:t> – tomam medições de desempenho e analisam-nas para prover informação de desempenho de trabalho do projeto incluindo análise de variância, dados de valor agregado e previsão de dados.</a:t>
            </a:r>
            <a:endParaRPr lang="pt-BR" sz="2400" dirty="0"/>
          </a:p>
        </p:txBody>
      </p:sp>
    </p:spTree>
    <p:extLst>
      <p:ext uri="{BB962C8B-B14F-4D97-AF65-F5344CB8AC3E}">
        <p14:creationId xmlns:p14="http://schemas.microsoft.com/office/powerpoint/2010/main" val="24068095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Controlar riscos – Ferramentas e Técnicas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sz="2400" b="1" dirty="0"/>
              <a:t>Reavaliação dos </a:t>
            </a:r>
            <a:r>
              <a:rPr lang="pt-BR" sz="2400" b="1" dirty="0" smtClean="0"/>
              <a:t>riscos</a:t>
            </a:r>
            <a:r>
              <a:rPr lang="pt-BR" sz="2400" dirty="0" smtClean="0"/>
              <a:t> – visa identificação de novos riscos, reavaliação dos atuais e encerramento de riscos ultrapassados e deve ser realizada periodicamente;</a:t>
            </a:r>
            <a:endParaRPr lang="pt-BR" sz="2400" dirty="0"/>
          </a:p>
          <a:p>
            <a:r>
              <a:rPr lang="pt-BR" sz="2400" b="1" dirty="0"/>
              <a:t>Auditorias dos </a:t>
            </a:r>
            <a:r>
              <a:rPr lang="pt-BR" sz="2400" b="1" dirty="0" smtClean="0"/>
              <a:t>riscos</a:t>
            </a:r>
            <a:r>
              <a:rPr lang="pt-BR" sz="2400" dirty="0" smtClean="0"/>
              <a:t> – examinam e documentam a eficácia das respostas a riscos em lidar com riscos identificados e suas causas raízes bem como a eficácia do processo de gerenciamento dos riscos;</a:t>
            </a:r>
            <a:endParaRPr lang="pt-BR" sz="2400" dirty="0"/>
          </a:p>
          <a:p>
            <a:r>
              <a:rPr lang="pt-BR" sz="2400" b="1" dirty="0"/>
              <a:t>Análise de </a:t>
            </a:r>
            <a:r>
              <a:rPr lang="pt-BR" sz="2400" b="1" dirty="0" smtClean="0"/>
              <a:t>variância </a:t>
            </a:r>
            <a:r>
              <a:rPr lang="pt-BR" sz="2400" b="1" dirty="0"/>
              <a:t>e </a:t>
            </a:r>
            <a:r>
              <a:rPr lang="pt-BR" sz="2400" b="1" dirty="0" smtClean="0"/>
              <a:t>tendência</a:t>
            </a:r>
            <a:r>
              <a:rPr lang="pt-BR" sz="2400" dirty="0" smtClean="0"/>
              <a:t> – análise de valor agregado e outros métodos de análise de variância e tendência de projetos podem ser usadas para monitorar o desempenho geral do projeto, podendo prever desvios potenciais do projeto em alcançar os custos ou cronograma alvos;</a:t>
            </a:r>
            <a:endParaRPr lang="pt-BR" sz="2400" dirty="0"/>
          </a:p>
        </p:txBody>
      </p:sp>
    </p:spTree>
    <p:extLst>
      <p:ext uri="{BB962C8B-B14F-4D97-AF65-F5344CB8AC3E}">
        <p14:creationId xmlns:p14="http://schemas.microsoft.com/office/powerpoint/2010/main" val="6717030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Controlar riscos – Ferramentas e Técnicas</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sz="2400" b="1" dirty="0" smtClean="0"/>
              <a:t>Medição </a:t>
            </a:r>
            <a:r>
              <a:rPr lang="pt-BR" sz="2400" b="1" dirty="0"/>
              <a:t>de desempenho </a:t>
            </a:r>
            <a:r>
              <a:rPr lang="pt-BR" sz="2400" b="1" dirty="0" smtClean="0"/>
              <a:t>técnico</a:t>
            </a:r>
            <a:r>
              <a:rPr lang="pt-BR" sz="2400" dirty="0" smtClean="0"/>
              <a:t> – compara realizações técnicas durante a execução do projeto ao cronograma de realizações técnicas. Tais medidas de desempenho técnico podem incluir peso, tempos de transação, número de defeitos entregues, capacidade de armazenamento etc.</a:t>
            </a:r>
          </a:p>
          <a:p>
            <a:r>
              <a:rPr lang="pt-BR" sz="2400" b="1" dirty="0" smtClean="0"/>
              <a:t>Análise </a:t>
            </a:r>
            <a:r>
              <a:rPr lang="pt-BR" sz="2400" b="1" dirty="0"/>
              <a:t>de </a:t>
            </a:r>
            <a:r>
              <a:rPr lang="pt-BR" sz="2400" b="1" dirty="0" smtClean="0"/>
              <a:t>reserva</a:t>
            </a:r>
            <a:r>
              <a:rPr lang="pt-BR" sz="2400" dirty="0" smtClean="0"/>
              <a:t> – compara a quantidade de reservas de contingência restantes à quantidade de riscos restante em qualquer momento do projeto a fim de determinar se a reserva restante está adequada;</a:t>
            </a:r>
            <a:endParaRPr lang="pt-BR" sz="2400" dirty="0"/>
          </a:p>
          <a:p>
            <a:r>
              <a:rPr lang="pt-BR" sz="2400" b="1" dirty="0" smtClean="0"/>
              <a:t>Reuniões</a:t>
            </a:r>
            <a:r>
              <a:rPr lang="pt-BR" sz="2400" dirty="0" smtClean="0"/>
              <a:t> – gerenciamento de riscos deveria ser um item da agenda nas reuniões de status periódicas.</a:t>
            </a:r>
            <a:endParaRPr lang="pt-BR" sz="2400" dirty="0"/>
          </a:p>
        </p:txBody>
      </p:sp>
    </p:spTree>
    <p:extLst>
      <p:ext uri="{BB962C8B-B14F-4D97-AF65-F5344CB8AC3E}">
        <p14:creationId xmlns:p14="http://schemas.microsoft.com/office/powerpoint/2010/main" val="295226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gerenciamento dos riscos de um projeto?</a:t>
            </a:r>
            <a:endParaRPr lang="pt-BR" dirty="0"/>
          </a:p>
        </p:txBody>
      </p:sp>
      <p:sp>
        <p:nvSpPr>
          <p:cNvPr id="3" name="Espaço Reservado para Conteúdo 2"/>
          <p:cNvSpPr>
            <a:spLocks noGrp="1"/>
          </p:cNvSpPr>
          <p:nvPr>
            <p:ph idx="1"/>
          </p:nvPr>
        </p:nvSpPr>
        <p:spPr/>
        <p:txBody>
          <a:bodyPr>
            <a:normAutofit lnSpcReduction="10000"/>
          </a:bodyPr>
          <a:lstStyle/>
          <a:p>
            <a:r>
              <a:rPr lang="en-US" sz="2800" dirty="0" smtClean="0"/>
              <a:t>Um </a:t>
            </a:r>
            <a:r>
              <a:rPr lang="en-US" sz="2800" dirty="0" err="1" smtClean="0"/>
              <a:t>conjunto</a:t>
            </a:r>
            <a:r>
              <a:rPr lang="en-US" sz="2800" dirty="0" smtClean="0"/>
              <a:t> de </a:t>
            </a:r>
            <a:r>
              <a:rPr lang="en-US" sz="2800" dirty="0" err="1" smtClean="0"/>
              <a:t>processos</a:t>
            </a:r>
            <a:r>
              <a:rPr lang="en-US" sz="2800" dirty="0" smtClean="0"/>
              <a:t> </a:t>
            </a:r>
            <a:r>
              <a:rPr lang="en-US" sz="2800" dirty="0" err="1" smtClean="0"/>
              <a:t>que</a:t>
            </a:r>
            <a:r>
              <a:rPr lang="en-US" sz="2800" dirty="0" smtClean="0"/>
              <a:t> </a:t>
            </a:r>
            <a:r>
              <a:rPr lang="en-US" sz="2800" dirty="0" err="1" smtClean="0"/>
              <a:t>conduzem</a:t>
            </a:r>
            <a:r>
              <a:rPr lang="en-US" sz="2800" dirty="0" smtClean="0"/>
              <a:t> o </a:t>
            </a:r>
            <a:r>
              <a:rPr lang="en-US" sz="2800" dirty="0" err="1" smtClean="0"/>
              <a:t>planejamento</a:t>
            </a:r>
            <a:r>
              <a:rPr lang="en-US" sz="2800" dirty="0" smtClean="0"/>
              <a:t>, </a:t>
            </a:r>
            <a:r>
              <a:rPr lang="en-US" sz="2800" dirty="0" err="1" smtClean="0"/>
              <a:t>identificação</a:t>
            </a:r>
            <a:r>
              <a:rPr lang="en-US" sz="2800" dirty="0" smtClean="0"/>
              <a:t>, </a:t>
            </a:r>
            <a:r>
              <a:rPr lang="en-US" sz="2800" dirty="0" err="1" smtClean="0"/>
              <a:t>análise</a:t>
            </a:r>
            <a:r>
              <a:rPr lang="en-US" sz="2800" dirty="0" smtClean="0"/>
              <a:t>, </a:t>
            </a:r>
            <a:r>
              <a:rPr lang="en-US" sz="2800" dirty="0" err="1" smtClean="0"/>
              <a:t>planejamento</a:t>
            </a:r>
            <a:r>
              <a:rPr lang="en-US" sz="2800" dirty="0" smtClean="0"/>
              <a:t> de </a:t>
            </a:r>
            <a:r>
              <a:rPr lang="en-US" sz="2800" dirty="0" err="1" smtClean="0"/>
              <a:t>respostas</a:t>
            </a:r>
            <a:r>
              <a:rPr lang="en-US" sz="2800" dirty="0" smtClean="0"/>
              <a:t> e </a:t>
            </a:r>
            <a:r>
              <a:rPr lang="en-US" sz="2800" dirty="0" err="1" smtClean="0"/>
              <a:t>controle</a:t>
            </a:r>
            <a:r>
              <a:rPr lang="en-US" sz="2800" dirty="0" smtClean="0"/>
              <a:t> dos </a:t>
            </a:r>
            <a:r>
              <a:rPr lang="en-US" sz="2800" dirty="0" err="1" smtClean="0"/>
              <a:t>riscos</a:t>
            </a:r>
            <a:r>
              <a:rPr lang="en-US" sz="2800" dirty="0" smtClean="0"/>
              <a:t> </a:t>
            </a:r>
            <a:r>
              <a:rPr lang="en-US" sz="2800" dirty="0" err="1" smtClean="0"/>
              <a:t>em</a:t>
            </a:r>
            <a:r>
              <a:rPr lang="en-US" sz="2800" dirty="0" smtClean="0"/>
              <a:t> um </a:t>
            </a:r>
            <a:r>
              <a:rPr lang="en-US" sz="2800" dirty="0" err="1" smtClean="0"/>
              <a:t>projeto</a:t>
            </a:r>
            <a:r>
              <a:rPr lang="en-US" sz="2800" dirty="0" smtClean="0"/>
              <a:t>;</a:t>
            </a:r>
          </a:p>
          <a:p>
            <a:pPr lvl="8"/>
            <a:endParaRPr lang="en-US" sz="2200" dirty="0" smtClean="0"/>
          </a:p>
          <a:p>
            <a:r>
              <a:rPr lang="en-US" sz="2800" dirty="0" err="1" smtClean="0"/>
              <a:t>Seus</a:t>
            </a:r>
            <a:r>
              <a:rPr lang="en-US" sz="2800" dirty="0" smtClean="0"/>
              <a:t> </a:t>
            </a:r>
            <a:r>
              <a:rPr lang="en-US" sz="2800" dirty="0" err="1" smtClean="0"/>
              <a:t>objetivos</a:t>
            </a:r>
            <a:r>
              <a:rPr lang="en-US" sz="2800" dirty="0" smtClean="0"/>
              <a:t> é </a:t>
            </a:r>
            <a:r>
              <a:rPr lang="en-US" sz="2800" dirty="0" err="1" smtClean="0"/>
              <a:t>aumentar</a:t>
            </a:r>
            <a:r>
              <a:rPr lang="en-US" sz="2800" dirty="0" smtClean="0"/>
              <a:t> a </a:t>
            </a:r>
            <a:r>
              <a:rPr lang="en-US" sz="2800" dirty="0" err="1" smtClean="0"/>
              <a:t>probabilidade</a:t>
            </a:r>
            <a:r>
              <a:rPr lang="en-US" sz="2800" dirty="0" smtClean="0"/>
              <a:t> e </a:t>
            </a:r>
            <a:r>
              <a:rPr lang="en-US" sz="2800" dirty="0" err="1" smtClean="0"/>
              <a:t>impacto</a:t>
            </a:r>
            <a:r>
              <a:rPr lang="en-US" sz="2800" dirty="0" smtClean="0"/>
              <a:t> de </a:t>
            </a:r>
            <a:r>
              <a:rPr lang="en-US" sz="2800" dirty="0" err="1" smtClean="0"/>
              <a:t>eventos</a:t>
            </a:r>
            <a:r>
              <a:rPr lang="en-US" sz="2800" dirty="0" smtClean="0"/>
              <a:t> </a:t>
            </a:r>
            <a:r>
              <a:rPr lang="en-US" sz="2800" dirty="0" err="1" smtClean="0"/>
              <a:t>positivos</a:t>
            </a:r>
            <a:r>
              <a:rPr lang="en-US" sz="2800" dirty="0" smtClean="0"/>
              <a:t> (</a:t>
            </a:r>
            <a:r>
              <a:rPr lang="en-US" sz="2800" dirty="0" err="1" smtClean="0"/>
              <a:t>oportunidades</a:t>
            </a:r>
            <a:r>
              <a:rPr lang="en-US" sz="2800" dirty="0" smtClean="0"/>
              <a:t>) e </a:t>
            </a:r>
            <a:r>
              <a:rPr lang="en-US" sz="2800" dirty="0" err="1" smtClean="0"/>
              <a:t>reduzir</a:t>
            </a:r>
            <a:r>
              <a:rPr lang="en-US" sz="2800" dirty="0" smtClean="0"/>
              <a:t> a </a:t>
            </a:r>
            <a:r>
              <a:rPr lang="en-US" sz="2800" dirty="0" err="1" smtClean="0"/>
              <a:t>probabilidade</a:t>
            </a:r>
            <a:r>
              <a:rPr lang="en-US" sz="2800" dirty="0" smtClean="0"/>
              <a:t> e </a:t>
            </a:r>
            <a:r>
              <a:rPr lang="en-US" sz="2800" dirty="0" err="1" smtClean="0"/>
              <a:t>impacto</a:t>
            </a:r>
            <a:r>
              <a:rPr lang="en-US" sz="2800" dirty="0" smtClean="0"/>
              <a:t> de </a:t>
            </a:r>
            <a:r>
              <a:rPr lang="en-US" sz="2800" dirty="0" err="1" smtClean="0"/>
              <a:t>eventos</a:t>
            </a:r>
            <a:r>
              <a:rPr lang="en-US" sz="2800" dirty="0" smtClean="0"/>
              <a:t> </a:t>
            </a:r>
            <a:r>
              <a:rPr lang="en-US" sz="2800" dirty="0" err="1" smtClean="0"/>
              <a:t>negativos</a:t>
            </a:r>
            <a:r>
              <a:rPr lang="en-US" sz="2800" dirty="0" smtClean="0"/>
              <a:t> (</a:t>
            </a:r>
            <a:r>
              <a:rPr lang="en-US" sz="2800" dirty="0" err="1" smtClean="0"/>
              <a:t>ameaças</a:t>
            </a:r>
            <a:r>
              <a:rPr lang="en-US" sz="2800" dirty="0" smtClean="0"/>
              <a:t>) </a:t>
            </a:r>
            <a:r>
              <a:rPr lang="en-US" sz="2800" dirty="0" err="1" smtClean="0"/>
              <a:t>em</a:t>
            </a:r>
            <a:r>
              <a:rPr lang="en-US" sz="2800" dirty="0" smtClean="0"/>
              <a:t> um </a:t>
            </a:r>
            <a:r>
              <a:rPr lang="en-US" sz="2800" dirty="0" err="1" smtClean="0"/>
              <a:t>projeto</a:t>
            </a:r>
            <a:r>
              <a:rPr lang="en-US" sz="2800" dirty="0" smtClean="0"/>
              <a:t>.</a:t>
            </a:r>
            <a:endParaRPr lang="pt-BR" sz="2800" dirty="0"/>
          </a:p>
        </p:txBody>
      </p:sp>
    </p:spTree>
    <p:extLst>
      <p:ext uri="{BB962C8B-B14F-4D97-AF65-F5344CB8AC3E}">
        <p14:creationId xmlns:p14="http://schemas.microsoft.com/office/powerpoint/2010/main" val="31763324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Controlar riscos – Saídas</a:t>
            </a:r>
            <a:endParaRPr lang="pt-BR" dirty="0"/>
          </a:p>
        </p:txBody>
      </p:sp>
      <p:sp>
        <p:nvSpPr>
          <p:cNvPr id="3" name="Espaço Reservado para Conteúdo 2"/>
          <p:cNvSpPr>
            <a:spLocks noGrp="1"/>
          </p:cNvSpPr>
          <p:nvPr>
            <p:ph idx="1"/>
          </p:nvPr>
        </p:nvSpPr>
        <p:spPr/>
        <p:txBody>
          <a:bodyPr>
            <a:noAutofit/>
          </a:bodyPr>
          <a:lstStyle/>
          <a:p>
            <a:r>
              <a:rPr lang="pt-BR" sz="2400" b="1" dirty="0"/>
              <a:t>Informação do desempenho do </a:t>
            </a:r>
            <a:r>
              <a:rPr lang="pt-BR" sz="2400" b="1" dirty="0" smtClean="0"/>
              <a:t>trabalho</a:t>
            </a:r>
            <a:r>
              <a:rPr lang="pt-BR" sz="2400" dirty="0" smtClean="0"/>
              <a:t> – provê um mecanismo para comunicar e apoiar a tomada de decisões no projeto;</a:t>
            </a:r>
            <a:endParaRPr lang="pt-BR" sz="2400" dirty="0"/>
          </a:p>
          <a:p>
            <a:r>
              <a:rPr lang="pt-BR" sz="2400" b="1" dirty="0"/>
              <a:t>Requisições de </a:t>
            </a:r>
            <a:r>
              <a:rPr lang="pt-BR" sz="2400" b="1" dirty="0" smtClean="0"/>
              <a:t>mudanças</a:t>
            </a:r>
            <a:r>
              <a:rPr lang="pt-BR" sz="2400" dirty="0" smtClean="0"/>
              <a:t> – implementar planos de contingência às vezes resulta em requisições de mudança, que devem ser submetidas ao processo “Realizar controle de mudança integrado”. Requisições de </a:t>
            </a:r>
            <a:r>
              <a:rPr lang="en-US" sz="2400" dirty="0" err="1" smtClean="0"/>
              <a:t>mudança</a:t>
            </a:r>
            <a:r>
              <a:rPr lang="en-US" sz="2400" dirty="0" smtClean="0"/>
              <a:t> </a:t>
            </a:r>
            <a:r>
              <a:rPr lang="en-US" sz="2400" dirty="0" err="1" smtClean="0"/>
              <a:t>podem</a:t>
            </a:r>
            <a:r>
              <a:rPr lang="en-US" sz="2400" dirty="0" smtClean="0"/>
              <a:t> </a:t>
            </a:r>
            <a:r>
              <a:rPr lang="en-US" sz="2400" dirty="0" err="1" smtClean="0"/>
              <a:t>incluir</a:t>
            </a:r>
            <a:r>
              <a:rPr lang="en-US" sz="2400" dirty="0" smtClean="0"/>
              <a:t> </a:t>
            </a:r>
            <a:r>
              <a:rPr lang="en-US" sz="2400" dirty="0" err="1" smtClean="0"/>
              <a:t>ações</a:t>
            </a:r>
            <a:r>
              <a:rPr lang="en-US" sz="2400" dirty="0" smtClean="0"/>
              <a:t> </a:t>
            </a:r>
            <a:r>
              <a:rPr lang="en-US" sz="2400" dirty="0" err="1" smtClean="0"/>
              <a:t>corretivas</a:t>
            </a:r>
            <a:r>
              <a:rPr lang="en-US" sz="2400" dirty="0" smtClean="0"/>
              <a:t> e </a:t>
            </a:r>
            <a:r>
              <a:rPr lang="en-US" sz="2400" dirty="0" err="1" smtClean="0"/>
              <a:t>preventivas</a:t>
            </a:r>
            <a:r>
              <a:rPr lang="en-US" sz="2400" dirty="0" smtClean="0"/>
              <a:t> </a:t>
            </a:r>
            <a:r>
              <a:rPr lang="en-US" sz="2400" dirty="0" err="1" smtClean="0"/>
              <a:t>também</a:t>
            </a:r>
            <a:r>
              <a:rPr lang="en-US" sz="2400" dirty="0" smtClean="0"/>
              <a:t>;</a:t>
            </a:r>
            <a:endParaRPr lang="pt-BR" sz="2400" dirty="0"/>
          </a:p>
          <a:p>
            <a:r>
              <a:rPr lang="pt-BR" sz="2400" b="1" dirty="0"/>
              <a:t>Atualizações do plano de gerenciamento do </a:t>
            </a:r>
            <a:r>
              <a:rPr lang="pt-BR" sz="2400" b="1" dirty="0" smtClean="0"/>
              <a:t>projeto</a:t>
            </a:r>
            <a:r>
              <a:rPr lang="pt-BR" sz="2400" dirty="0" smtClean="0"/>
              <a:t> - </a:t>
            </a:r>
            <a:r>
              <a:rPr lang="pt-BR" sz="2400" dirty="0"/>
              <a:t>elementos que podem ser atualizados são os </a:t>
            </a:r>
            <a:r>
              <a:rPr lang="pt-BR" sz="2400" dirty="0" smtClean="0"/>
              <a:t>mesmos presentes no processo “Planejar respostas a riscos”;</a:t>
            </a:r>
            <a:endParaRPr lang="pt-BR" sz="2400" dirty="0"/>
          </a:p>
        </p:txBody>
      </p:sp>
    </p:spTree>
    <p:extLst>
      <p:ext uri="{BB962C8B-B14F-4D97-AF65-F5344CB8AC3E}">
        <p14:creationId xmlns:p14="http://schemas.microsoft.com/office/powerpoint/2010/main" val="11974007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Controlar riscos – Saídas</a:t>
            </a:r>
            <a:endParaRPr lang="pt-BR" dirty="0"/>
          </a:p>
        </p:txBody>
      </p:sp>
      <p:sp>
        <p:nvSpPr>
          <p:cNvPr id="3" name="Espaço Reservado para Conteúdo 2"/>
          <p:cNvSpPr>
            <a:spLocks noGrp="1"/>
          </p:cNvSpPr>
          <p:nvPr>
            <p:ph idx="1"/>
          </p:nvPr>
        </p:nvSpPr>
        <p:spPr/>
        <p:txBody>
          <a:bodyPr>
            <a:normAutofit/>
          </a:bodyPr>
          <a:lstStyle/>
          <a:p>
            <a:r>
              <a:rPr lang="pt-BR" sz="2400" b="1" dirty="0" smtClean="0"/>
              <a:t>Atualizações </a:t>
            </a:r>
            <a:r>
              <a:rPr lang="pt-BR" sz="2400" b="1" dirty="0"/>
              <a:t>dos documentos do </a:t>
            </a:r>
            <a:r>
              <a:rPr lang="pt-BR" sz="2400" b="1" dirty="0" smtClean="0"/>
              <a:t>projeto</a:t>
            </a:r>
            <a:r>
              <a:rPr lang="pt-BR" sz="2400" dirty="0" smtClean="0"/>
              <a:t> – um dos documentos que podem ser atualizados é o registro de riscos. As atualizações incluem resultados de reavaliações de riscos, auditorias de riscos e revisões de riscos periódicas e resultados reais dos riscos do projeto e das respostas aos riscos;</a:t>
            </a:r>
            <a:endParaRPr lang="pt-BR" sz="2400" dirty="0"/>
          </a:p>
          <a:p>
            <a:r>
              <a:rPr lang="pt-BR" sz="2400" b="1" dirty="0"/>
              <a:t>Atualizações dos ativos do processo </a:t>
            </a:r>
            <a:r>
              <a:rPr lang="pt-BR" sz="2400" b="1" dirty="0" smtClean="0"/>
              <a:t>organizacional</a:t>
            </a:r>
            <a:r>
              <a:rPr lang="pt-BR" sz="2400" dirty="0" smtClean="0"/>
              <a:t> – exemplos: </a:t>
            </a:r>
            <a:r>
              <a:rPr lang="pt-BR" sz="2400" dirty="0" err="1" smtClean="0"/>
              <a:t>templates</a:t>
            </a:r>
            <a:r>
              <a:rPr lang="pt-BR" sz="2400" dirty="0" smtClean="0"/>
              <a:t> para o plano de gerenciamento de riscos, </a:t>
            </a:r>
            <a:r>
              <a:rPr lang="pt-BR" sz="2400" dirty="0" err="1" smtClean="0"/>
              <a:t>risk</a:t>
            </a:r>
            <a:r>
              <a:rPr lang="pt-BR" sz="2400" dirty="0" smtClean="0"/>
              <a:t> </a:t>
            </a:r>
            <a:r>
              <a:rPr lang="pt-BR" sz="2400" dirty="0" err="1" smtClean="0"/>
              <a:t>breakdown</a:t>
            </a:r>
            <a:r>
              <a:rPr lang="pt-BR" sz="2400" dirty="0" smtClean="0"/>
              <a:t> </a:t>
            </a:r>
            <a:r>
              <a:rPr lang="pt-BR" sz="2400" dirty="0" err="1" smtClean="0"/>
              <a:t>structure</a:t>
            </a:r>
            <a:r>
              <a:rPr lang="pt-BR" sz="2400" dirty="0" smtClean="0"/>
              <a:t> (RBS) e lições aprendidas das atividades de gerenciamento de riscos do projeto.</a:t>
            </a:r>
            <a:endParaRPr lang="pt-BR" sz="2400" dirty="0"/>
          </a:p>
        </p:txBody>
      </p:sp>
    </p:spTree>
    <p:extLst>
      <p:ext uri="{BB962C8B-B14F-4D97-AF65-F5344CB8AC3E}">
        <p14:creationId xmlns:p14="http://schemas.microsoft.com/office/powerpoint/2010/main" val="163450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Processos do gerenciamento dos riscos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165518200"/>
              </p:ext>
            </p:extLst>
          </p:nvPr>
        </p:nvGraphicFramePr>
        <p:xfrm>
          <a:off x="523316" y="1529520"/>
          <a:ext cx="10964638" cy="4907280"/>
        </p:xfrm>
        <a:graphic>
          <a:graphicData uri="http://schemas.openxmlformats.org/drawingml/2006/table">
            <a:tbl>
              <a:tblPr firstRow="1" bandRow="1">
                <a:tableStyleId>{5C22544A-7EE6-4342-B048-85BDC9FD1C3A}</a:tableStyleId>
              </a:tblPr>
              <a:tblGrid>
                <a:gridCol w="3314588"/>
                <a:gridCol w="7650050"/>
              </a:tblGrid>
              <a:tr h="370840">
                <a:tc>
                  <a:txBody>
                    <a:bodyPr/>
                    <a:lstStyle/>
                    <a:p>
                      <a:r>
                        <a:rPr lang="pt-BR" sz="2000" dirty="0" smtClean="0"/>
                        <a:t>Processo</a:t>
                      </a:r>
                      <a:endParaRPr lang="pt-BR" sz="2000" dirty="0"/>
                    </a:p>
                  </a:txBody>
                  <a:tcPr/>
                </a:tc>
                <a:tc>
                  <a:txBody>
                    <a:bodyPr/>
                    <a:lstStyle/>
                    <a:p>
                      <a:r>
                        <a:rPr lang="pt-BR" sz="2000" dirty="0" smtClean="0"/>
                        <a:t>Objetivo</a:t>
                      </a:r>
                      <a:endParaRPr lang="pt-BR" sz="2000" dirty="0"/>
                    </a:p>
                  </a:txBody>
                  <a:tcPr/>
                </a:tc>
              </a:tr>
              <a:tr h="370840">
                <a:tc>
                  <a:txBody>
                    <a:bodyPr/>
                    <a:lstStyle/>
                    <a:p>
                      <a:r>
                        <a:rPr lang="pt-BR" sz="2000" dirty="0" smtClean="0"/>
                        <a:t>Planejar gerenciamento dos riscos</a:t>
                      </a:r>
                      <a:endParaRPr lang="pt-BR" sz="2000" dirty="0"/>
                    </a:p>
                  </a:txBody>
                  <a:tcPr/>
                </a:tc>
                <a:tc>
                  <a:txBody>
                    <a:bodyPr/>
                    <a:lstStyle/>
                    <a:p>
                      <a:r>
                        <a:rPr lang="pt-BR" sz="2000" dirty="0" smtClean="0"/>
                        <a:t>Definir</a:t>
                      </a:r>
                      <a:r>
                        <a:rPr lang="pt-BR" sz="2000" baseline="0" dirty="0" smtClean="0"/>
                        <a:t> como conduzir as atividades de gerenciamento de riscos para um projeto.</a:t>
                      </a:r>
                      <a:endParaRPr lang="pt-BR" sz="2000" dirty="0"/>
                    </a:p>
                  </a:txBody>
                  <a:tcPr/>
                </a:tc>
              </a:tr>
              <a:tr h="370840">
                <a:tc>
                  <a:txBody>
                    <a:bodyPr/>
                    <a:lstStyle/>
                    <a:p>
                      <a:r>
                        <a:rPr lang="pt-BR" sz="2000" dirty="0" smtClean="0"/>
                        <a:t>Identificar riscos</a:t>
                      </a:r>
                      <a:endParaRPr lang="pt-BR" sz="2000" dirty="0"/>
                    </a:p>
                  </a:txBody>
                  <a:tcPr/>
                </a:tc>
                <a:tc>
                  <a:txBody>
                    <a:bodyPr/>
                    <a:lstStyle/>
                    <a:p>
                      <a:r>
                        <a:rPr lang="pt-BR" sz="2000" dirty="0" smtClean="0"/>
                        <a:t>Determinar quais</a:t>
                      </a:r>
                      <a:r>
                        <a:rPr lang="pt-BR" sz="2000" baseline="0" dirty="0" smtClean="0"/>
                        <a:t> riscos podem afetar o projeto e documentar suas características.</a:t>
                      </a:r>
                      <a:endParaRPr lang="pt-BR" sz="2000" dirty="0"/>
                    </a:p>
                  </a:txBody>
                  <a:tcPr/>
                </a:tc>
              </a:tr>
              <a:tr h="370840">
                <a:tc>
                  <a:txBody>
                    <a:bodyPr/>
                    <a:lstStyle/>
                    <a:p>
                      <a:r>
                        <a:rPr lang="pt-BR" sz="2000" dirty="0" smtClean="0"/>
                        <a:t>Realizar análise de riscos qualitativa</a:t>
                      </a:r>
                      <a:endParaRPr lang="pt-BR" sz="2000" dirty="0"/>
                    </a:p>
                  </a:txBody>
                  <a:tcPr/>
                </a:tc>
                <a:tc>
                  <a:txBody>
                    <a:bodyPr/>
                    <a:lstStyle/>
                    <a:p>
                      <a:r>
                        <a:rPr lang="pt-BR" sz="2000" dirty="0" smtClean="0"/>
                        <a:t>Priorizar riscos para maior análise</a:t>
                      </a:r>
                      <a:r>
                        <a:rPr lang="pt-BR" sz="2000" baseline="0" dirty="0" smtClean="0"/>
                        <a:t> ou ação avaliando e combinando sua probabilidade de ocorrência e impacto.</a:t>
                      </a:r>
                      <a:endParaRPr lang="pt-BR" sz="2000" dirty="0"/>
                    </a:p>
                  </a:txBody>
                  <a:tcPr/>
                </a:tc>
              </a:tr>
              <a:tr h="370840">
                <a:tc>
                  <a:txBody>
                    <a:bodyPr/>
                    <a:lstStyle/>
                    <a:p>
                      <a:r>
                        <a:rPr lang="pt-BR" sz="2000" dirty="0" smtClean="0"/>
                        <a:t>Realizar análise de riscos quantitativa</a:t>
                      </a:r>
                      <a:endParaRPr lang="pt-BR" sz="2000" dirty="0"/>
                    </a:p>
                  </a:txBody>
                  <a:tcPr/>
                </a:tc>
                <a:tc>
                  <a:txBody>
                    <a:bodyPr/>
                    <a:lstStyle/>
                    <a:p>
                      <a:r>
                        <a:rPr lang="pt-BR" sz="2000" dirty="0" smtClean="0"/>
                        <a:t>Analisar numericamente o efeito dos riscos identificados sobre</a:t>
                      </a:r>
                      <a:r>
                        <a:rPr lang="pt-BR" sz="2000" baseline="0" dirty="0" smtClean="0"/>
                        <a:t> os objetivos do projeto de uma maneira geral.</a:t>
                      </a:r>
                      <a:endParaRPr lang="pt-BR" sz="2000" dirty="0"/>
                    </a:p>
                  </a:txBody>
                  <a:tcPr/>
                </a:tc>
              </a:tr>
              <a:tr h="370840">
                <a:tc>
                  <a:txBody>
                    <a:bodyPr/>
                    <a:lstStyle/>
                    <a:p>
                      <a:r>
                        <a:rPr lang="pt-BR" sz="2000" dirty="0" smtClean="0"/>
                        <a:t>Planejar respostas a riscos</a:t>
                      </a:r>
                      <a:endParaRPr lang="pt-BR" sz="2000" dirty="0"/>
                    </a:p>
                  </a:txBody>
                  <a:tcPr/>
                </a:tc>
                <a:tc>
                  <a:txBody>
                    <a:bodyPr/>
                    <a:lstStyle/>
                    <a:p>
                      <a:r>
                        <a:rPr lang="pt-BR" sz="2000" dirty="0" smtClean="0"/>
                        <a:t>Desenvolver opções e ações para melhorar oportunidades e reduzir ameaças</a:t>
                      </a:r>
                      <a:r>
                        <a:rPr lang="pt-BR" sz="2000" baseline="0" dirty="0" smtClean="0"/>
                        <a:t> a objetivos do projeto.</a:t>
                      </a:r>
                      <a:endParaRPr lang="pt-BR" sz="2000" dirty="0"/>
                    </a:p>
                  </a:txBody>
                  <a:tcPr/>
                </a:tc>
              </a:tr>
              <a:tr h="370840">
                <a:tc>
                  <a:txBody>
                    <a:bodyPr/>
                    <a:lstStyle/>
                    <a:p>
                      <a:r>
                        <a:rPr lang="pt-BR" sz="2000" dirty="0" smtClean="0"/>
                        <a:t>Controlar riscos</a:t>
                      </a:r>
                      <a:endParaRPr lang="pt-BR" sz="2000" dirty="0"/>
                    </a:p>
                  </a:txBody>
                  <a:tcPr/>
                </a:tc>
                <a:tc>
                  <a:txBody>
                    <a:bodyPr/>
                    <a:lstStyle/>
                    <a:p>
                      <a:r>
                        <a:rPr lang="pt-BR" sz="2000" dirty="0" smtClean="0"/>
                        <a:t>Implementar planos de respostas a riscos</a:t>
                      </a:r>
                      <a:r>
                        <a:rPr lang="pt-BR" sz="2000" baseline="0" dirty="0" smtClean="0"/>
                        <a:t>, monitorar riscos identificados, identificar novos riscos e avaliar a eficácia dos processos de risco através do projeto.</a:t>
                      </a:r>
                      <a:endParaRPr lang="pt-BR" sz="2000" dirty="0"/>
                    </a:p>
                  </a:txBody>
                  <a:tcPr/>
                </a:tc>
              </a:tr>
            </a:tbl>
          </a:graphicData>
        </a:graphic>
      </p:graphicFrame>
    </p:spTree>
    <p:extLst>
      <p:ext uri="{BB962C8B-B14F-4D97-AF65-F5344CB8AC3E}">
        <p14:creationId xmlns:p14="http://schemas.microsoft.com/office/powerpoint/2010/main" val="84476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 Planejar gerenciamento dos riscos</a:t>
            </a:r>
            <a:endParaRPr lang="pt-BR" dirty="0"/>
          </a:p>
        </p:txBody>
      </p:sp>
      <p:sp>
        <p:nvSpPr>
          <p:cNvPr id="3" name="Espaço Reservado para Conteúdo 2"/>
          <p:cNvSpPr>
            <a:spLocks noGrp="1"/>
          </p:cNvSpPr>
          <p:nvPr>
            <p:ph idx="1"/>
          </p:nvPr>
        </p:nvSpPr>
        <p:spPr/>
        <p:txBody>
          <a:bodyPr>
            <a:normAutofit/>
          </a:bodyPr>
          <a:lstStyle/>
          <a:p>
            <a:r>
              <a:rPr lang="pt-BR" sz="2800" dirty="0" smtClean="0"/>
              <a:t>Define como conduzir as atividades de gerenciamento de riscos para um projeto.</a:t>
            </a:r>
            <a:endParaRPr lang="pt-BR" sz="2800" dirty="0"/>
          </a:p>
        </p:txBody>
      </p:sp>
      <p:graphicFrame>
        <p:nvGraphicFramePr>
          <p:cNvPr id="4" name="Tabela 3"/>
          <p:cNvGraphicFramePr>
            <a:graphicFrameLocks noGrp="1"/>
          </p:cNvGraphicFramePr>
          <p:nvPr>
            <p:extLst>
              <p:ext uri="{D42A27DB-BD31-4B8C-83A1-F6EECF244321}">
                <p14:modId xmlns:p14="http://schemas.microsoft.com/office/powerpoint/2010/main" val="739865187"/>
              </p:ext>
            </p:extLst>
          </p:nvPr>
        </p:nvGraphicFramePr>
        <p:xfrm>
          <a:off x="679720" y="3656057"/>
          <a:ext cx="10730963" cy="2382520"/>
        </p:xfrm>
        <a:graphic>
          <a:graphicData uri="http://schemas.openxmlformats.org/drawingml/2006/table">
            <a:tbl>
              <a:tblPr firstRow="1" bandRow="1">
                <a:tableStyleId>{5C22544A-7EE6-4342-B048-85BDC9FD1C3A}</a:tableStyleId>
              </a:tblPr>
              <a:tblGrid>
                <a:gridCol w="3866522"/>
                <a:gridCol w="3657600"/>
                <a:gridCol w="3206841"/>
              </a:tblGrid>
              <a:tr h="370840">
                <a:tc>
                  <a:txBody>
                    <a:bodyPr/>
                    <a:lstStyle/>
                    <a:p>
                      <a:r>
                        <a:rPr lang="pt-BR" dirty="0" smtClean="0"/>
                        <a:t>Entradas</a:t>
                      </a:r>
                      <a:endParaRPr lang="pt-BR" dirty="0"/>
                    </a:p>
                  </a:txBody>
                  <a:tcPr/>
                </a:tc>
                <a:tc>
                  <a:txBody>
                    <a:bodyPr/>
                    <a:lstStyle/>
                    <a:p>
                      <a:r>
                        <a:rPr lang="pt-BR" dirty="0" smtClean="0"/>
                        <a:t>Ferramentas e Técnicas</a:t>
                      </a:r>
                      <a:endParaRPr lang="pt-BR" dirty="0"/>
                    </a:p>
                  </a:txBody>
                  <a:tcPr/>
                </a:tc>
                <a:tc>
                  <a:txBody>
                    <a:bodyPr/>
                    <a:lstStyle/>
                    <a:p>
                      <a:r>
                        <a:rPr lang="pt-BR" dirty="0" smtClean="0"/>
                        <a:t>Saídas</a:t>
                      </a:r>
                      <a:endParaRPr lang="pt-BR" dirty="0"/>
                    </a:p>
                  </a:txBody>
                  <a:tcPr/>
                </a:tc>
              </a:tr>
              <a:tr h="370840">
                <a:tc>
                  <a:txBody>
                    <a:bodyPr/>
                    <a:lstStyle/>
                    <a:p>
                      <a:pPr marL="342900" indent="-342900">
                        <a:buAutoNum type="arabicPeriod"/>
                      </a:pPr>
                      <a:r>
                        <a:rPr lang="pt-BR" dirty="0" smtClean="0"/>
                        <a:t>Plano de gerenciamento do projeto</a:t>
                      </a:r>
                    </a:p>
                    <a:p>
                      <a:pPr marL="342900" indent="-342900">
                        <a:buAutoNum type="arabicPeriod"/>
                      </a:pPr>
                      <a:r>
                        <a:rPr lang="pt-BR" dirty="0" smtClean="0"/>
                        <a:t>Project Charter</a:t>
                      </a:r>
                    </a:p>
                    <a:p>
                      <a:pPr marL="342900" indent="-342900">
                        <a:buAutoNum type="arabicPeriod"/>
                      </a:pPr>
                      <a:r>
                        <a:rPr lang="pt-BR" dirty="0" err="1" smtClean="0"/>
                        <a:t>Stakeholder</a:t>
                      </a:r>
                      <a:r>
                        <a:rPr lang="pt-BR" dirty="0" smtClean="0"/>
                        <a:t> </a:t>
                      </a:r>
                      <a:r>
                        <a:rPr lang="pt-BR" dirty="0" err="1" smtClean="0"/>
                        <a:t>register</a:t>
                      </a:r>
                      <a:endParaRPr lang="pt-BR" dirty="0" smtClean="0"/>
                    </a:p>
                    <a:p>
                      <a:pPr marL="342900" indent="-342900">
                        <a:buAutoNum type="arabicPeriod"/>
                      </a:pPr>
                      <a:r>
                        <a:rPr lang="pt-BR" dirty="0" smtClean="0"/>
                        <a:t>Fatores</a:t>
                      </a:r>
                      <a:r>
                        <a:rPr lang="pt-BR" baseline="0" dirty="0" smtClean="0"/>
                        <a:t> ambientais da empresa</a:t>
                      </a:r>
                    </a:p>
                    <a:p>
                      <a:pPr marL="342900" indent="-342900">
                        <a:buAutoNum type="arabicPeriod"/>
                      </a:pPr>
                      <a:r>
                        <a:rPr lang="pt-BR" baseline="0" dirty="0" smtClean="0"/>
                        <a:t>Ativos do processo organizacional</a:t>
                      </a:r>
                      <a:endParaRPr lang="pt-BR" dirty="0"/>
                    </a:p>
                  </a:txBody>
                  <a:tcPr/>
                </a:tc>
                <a:tc>
                  <a:txBody>
                    <a:bodyPr/>
                    <a:lstStyle/>
                    <a:p>
                      <a:pPr marL="342900" indent="-342900">
                        <a:buAutoNum type="arabicPeriod"/>
                      </a:pPr>
                      <a:r>
                        <a:rPr lang="pt-BR" baseline="0" dirty="0" smtClean="0"/>
                        <a:t>Técnicas analíticas</a:t>
                      </a:r>
                    </a:p>
                    <a:p>
                      <a:pPr marL="342900" indent="-342900">
                        <a:buAutoNum type="arabicPeriod"/>
                      </a:pPr>
                      <a:r>
                        <a:rPr lang="pt-BR" baseline="0" dirty="0" smtClean="0"/>
                        <a:t>Julgamento de especialistas</a:t>
                      </a:r>
                      <a:endParaRPr lang="pt-BR" dirty="0"/>
                    </a:p>
                  </a:txBody>
                  <a:tcPr/>
                </a:tc>
                <a:tc>
                  <a:txBody>
                    <a:bodyPr/>
                    <a:lstStyle/>
                    <a:p>
                      <a:pPr marL="342900" indent="-342900">
                        <a:buAutoNum type="arabicPeriod"/>
                      </a:pPr>
                      <a:r>
                        <a:rPr lang="pt-BR" dirty="0" smtClean="0"/>
                        <a:t>Plano de gerenciamento de riscos</a:t>
                      </a:r>
                    </a:p>
                  </a:txBody>
                  <a:tcPr/>
                </a:tc>
              </a:tr>
            </a:tbl>
          </a:graphicData>
        </a:graphic>
      </p:graphicFrame>
    </p:spTree>
    <p:extLst>
      <p:ext uri="{BB962C8B-B14F-4D97-AF65-F5344CB8AC3E}">
        <p14:creationId xmlns:p14="http://schemas.microsoft.com/office/powerpoint/2010/main" val="1842636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 Planejar gerenciamento dos riscos</a:t>
            </a:r>
            <a:endParaRPr lang="pt-BR" dirty="0"/>
          </a:p>
        </p:txBody>
      </p:sp>
      <p:sp>
        <p:nvSpPr>
          <p:cNvPr id="3" name="Espaço Reservado para Conteúdo 2"/>
          <p:cNvSpPr>
            <a:spLocks noGrp="1"/>
          </p:cNvSpPr>
          <p:nvPr>
            <p:ph idx="1"/>
          </p:nvPr>
        </p:nvSpPr>
        <p:spPr>
          <a:xfrm>
            <a:off x="677334" y="6362159"/>
            <a:ext cx="8596668" cy="477689"/>
          </a:xfrm>
        </p:spPr>
        <p:txBody>
          <a:bodyPr/>
          <a:lstStyle/>
          <a:p>
            <a:r>
              <a:rPr lang="pt-BR" dirty="0" smtClean="0"/>
              <a:t>Diagrama de fluxo de dados em “planejar gerenciamento dos riscos”</a:t>
            </a:r>
            <a:endParaRPr lang="pt-BR" dirty="0"/>
          </a:p>
        </p:txBody>
      </p:sp>
      <p:pic>
        <p:nvPicPr>
          <p:cNvPr id="4" name="Imagem 3"/>
          <p:cNvPicPr>
            <a:picLocks noChangeAspect="1"/>
          </p:cNvPicPr>
          <p:nvPr/>
        </p:nvPicPr>
        <p:blipFill>
          <a:blip r:embed="rId2"/>
          <a:stretch>
            <a:fillRect/>
          </a:stretch>
        </p:blipFill>
        <p:spPr>
          <a:xfrm>
            <a:off x="798049" y="1275009"/>
            <a:ext cx="7289884" cy="5078838"/>
          </a:xfrm>
          <a:prstGeom prst="rect">
            <a:avLst/>
          </a:prstGeom>
        </p:spPr>
      </p:pic>
    </p:spTree>
    <p:extLst>
      <p:ext uri="{BB962C8B-B14F-4D97-AF65-F5344CB8AC3E}">
        <p14:creationId xmlns:p14="http://schemas.microsoft.com/office/powerpoint/2010/main" val="138059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 Planejar gerenciamento dos riscos - Entradas</a:t>
            </a:r>
            <a:endParaRPr lang="pt-BR" dirty="0"/>
          </a:p>
        </p:txBody>
      </p:sp>
      <p:sp>
        <p:nvSpPr>
          <p:cNvPr id="3" name="Espaço Reservado para Conteúdo 2"/>
          <p:cNvSpPr>
            <a:spLocks noGrp="1"/>
          </p:cNvSpPr>
          <p:nvPr>
            <p:ph idx="1"/>
          </p:nvPr>
        </p:nvSpPr>
        <p:spPr/>
        <p:txBody>
          <a:bodyPr>
            <a:normAutofit/>
          </a:bodyPr>
          <a:lstStyle/>
          <a:p>
            <a:r>
              <a:rPr lang="pt-BR" sz="2400" b="1" dirty="0" smtClean="0"/>
              <a:t>Plano de gerenciamento do projeto</a:t>
            </a:r>
            <a:r>
              <a:rPr lang="pt-BR" sz="2400" dirty="0" smtClean="0"/>
              <a:t> – provê definições iniciais ou o estado atual das áreas atingíveis por riscos incluindo escopo, cronograma e custo;</a:t>
            </a:r>
          </a:p>
          <a:p>
            <a:r>
              <a:rPr lang="pt-BR" sz="2400" b="1" dirty="0" smtClean="0"/>
              <a:t>Project Charter</a:t>
            </a:r>
            <a:r>
              <a:rPr lang="pt-BR" sz="2400" dirty="0" smtClean="0"/>
              <a:t> – provê várias entradas tais como riscos, descrições de projeto e requisitos (todos em um alto nível);</a:t>
            </a:r>
          </a:p>
          <a:p>
            <a:r>
              <a:rPr lang="pt-BR" sz="2400" b="1" dirty="0" err="1" smtClean="0"/>
              <a:t>Stakeholder</a:t>
            </a:r>
            <a:r>
              <a:rPr lang="pt-BR" sz="2400" b="1" dirty="0" smtClean="0"/>
              <a:t> </a:t>
            </a:r>
            <a:r>
              <a:rPr lang="pt-BR" sz="2400" b="1" dirty="0" err="1" smtClean="0"/>
              <a:t>Register</a:t>
            </a:r>
            <a:r>
              <a:rPr lang="pt-BR" sz="2400" dirty="0" smtClean="0"/>
              <a:t> – contém todos os detalhes relacionados aos </a:t>
            </a:r>
            <a:r>
              <a:rPr lang="pt-BR" sz="2400" dirty="0" err="1" smtClean="0"/>
              <a:t>stakeholders</a:t>
            </a:r>
            <a:r>
              <a:rPr lang="pt-BR" sz="2400" dirty="0" smtClean="0"/>
              <a:t> dos projetos, provendo uma visão geral de seus papéis.</a:t>
            </a:r>
          </a:p>
          <a:p>
            <a:pPr lvl="1"/>
            <a:endParaRPr lang="pt-BR" sz="2000" dirty="0"/>
          </a:p>
        </p:txBody>
      </p:sp>
    </p:spTree>
    <p:extLst>
      <p:ext uri="{BB962C8B-B14F-4D97-AF65-F5344CB8AC3E}">
        <p14:creationId xmlns:p14="http://schemas.microsoft.com/office/powerpoint/2010/main" val="1422732121"/>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1340</TotalTime>
  <Words>3539</Words>
  <Application>Microsoft Office PowerPoint</Application>
  <PresentationFormat>Widescreen</PresentationFormat>
  <Paragraphs>286</Paragraphs>
  <Slides>51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51</vt:i4>
      </vt:variant>
    </vt:vector>
  </HeadingPairs>
  <TitlesOfParts>
    <vt:vector size="55" baseType="lpstr">
      <vt:lpstr>Arial</vt:lpstr>
      <vt:lpstr>Trebuchet MS</vt:lpstr>
      <vt:lpstr>Wingdings 3</vt:lpstr>
      <vt:lpstr>Facetado</vt:lpstr>
      <vt:lpstr>Gerenciamento dos Riscos</vt:lpstr>
      <vt:lpstr>Sumário</vt:lpstr>
      <vt:lpstr>O que é risco?</vt:lpstr>
      <vt:lpstr>O que é risco?</vt:lpstr>
      <vt:lpstr>O que é gerenciamento dos riscos de um projeto?</vt:lpstr>
      <vt:lpstr>Processos do gerenciamento dos riscos</vt:lpstr>
      <vt:lpstr>1. Planejar gerenciamento dos riscos</vt:lpstr>
      <vt:lpstr>1. Planejar gerenciamento dos riscos</vt:lpstr>
      <vt:lpstr>1. Planejar gerenciamento dos riscos - Entradas</vt:lpstr>
      <vt:lpstr>1. Planejar gerenciamento dos riscos - Entradas</vt:lpstr>
      <vt:lpstr>1. Planejar gerenciamento dos riscos – Ferramentas e Técnicas</vt:lpstr>
      <vt:lpstr>1. Planejar gerenciamento dos riscos - Saídas</vt:lpstr>
      <vt:lpstr>2. Identificar riscos</vt:lpstr>
      <vt:lpstr>2. Identificar riscos</vt:lpstr>
      <vt:lpstr>2. Identificar riscos - Entradas</vt:lpstr>
      <vt:lpstr>2. Identificar riscos - Entradas</vt:lpstr>
      <vt:lpstr>2. Identificar riscos - Entradas</vt:lpstr>
      <vt:lpstr>2. Identificar riscos - Entradas</vt:lpstr>
      <vt:lpstr>2. Identificar riscos – Ferramentas e Técnicas</vt:lpstr>
      <vt:lpstr>2. Identificar riscos – Ferramentas e Técnicas</vt:lpstr>
      <vt:lpstr>2. Identificar riscos – Ferramentas e Técnicas</vt:lpstr>
      <vt:lpstr>2. Identificar riscos - Saídas</vt:lpstr>
      <vt:lpstr>3. Realizar análise de riscos qualitativa</vt:lpstr>
      <vt:lpstr>3. Realizar análise de riscos qualitativa</vt:lpstr>
      <vt:lpstr>3. Realizar análise de riscos qualitativa - Entradas</vt:lpstr>
      <vt:lpstr>3. Realizar análise de riscos qualitativa - Entradas</vt:lpstr>
      <vt:lpstr>3. Realizar análise de riscos qualitativa – Ferramentas e Técnicas</vt:lpstr>
      <vt:lpstr>3. Realizar análise de riscos qualitativa – Ferramentas e Técnicas</vt:lpstr>
      <vt:lpstr>3. Realizar análise de riscos qualitativa – Ferramentas e Técnicas</vt:lpstr>
      <vt:lpstr>3. Realizar análise de riscos qualitativa – Ferramentas e Técnicas</vt:lpstr>
      <vt:lpstr>3. Realizar análise de riscos qualitativa – Saídas</vt:lpstr>
      <vt:lpstr>4. Realizar análise de riscos quantitativa</vt:lpstr>
      <vt:lpstr>4. Realizar análise de riscos quantitativa</vt:lpstr>
      <vt:lpstr>4. Realizar análise de riscos quantitativa - Entradas</vt:lpstr>
      <vt:lpstr>4. Realizar análise de riscos quantitativa - Entradas</vt:lpstr>
      <vt:lpstr>4. Realizar análise de riscos quantitativa – Ferramentas e Técnicas</vt:lpstr>
      <vt:lpstr>4. Realizar análise de riscos quantitativa – Ferramentas e Técnicas</vt:lpstr>
      <vt:lpstr>4. Realizar análise de riscos quantitativa – Saídas</vt:lpstr>
      <vt:lpstr>5. Planejar respostas a riscos</vt:lpstr>
      <vt:lpstr>5. Planejar respostas a riscos</vt:lpstr>
      <vt:lpstr>5. Planejar respostas a riscos - Entradas</vt:lpstr>
      <vt:lpstr>5. Planejar respostas a riscos – Ferramentas e Técnicas</vt:lpstr>
      <vt:lpstr>5. Planejar respostas a riscos – Saídas</vt:lpstr>
      <vt:lpstr>6. Controlar riscos</vt:lpstr>
      <vt:lpstr>6. Controlar riscos</vt:lpstr>
      <vt:lpstr>6. Controlar riscos - Entradas</vt:lpstr>
      <vt:lpstr>6. Controlar riscos - Entradas</vt:lpstr>
      <vt:lpstr>6. Controlar riscos – Ferramentas e Técnicas</vt:lpstr>
      <vt:lpstr>6. Controlar riscos – Ferramentas e Técnicas</vt:lpstr>
      <vt:lpstr>6. Controlar riscos – Saídas</vt:lpstr>
      <vt:lpstr>6. Controlar riscos – Saídas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Normalização</dc:title>
  <dc:creator>COMPUTADOR</dc:creator>
  <cp:lastModifiedBy>COMPUTADOR</cp:lastModifiedBy>
  <cp:revision>175</cp:revision>
  <dcterms:created xsi:type="dcterms:W3CDTF">2014-09-30T17:15:54Z</dcterms:created>
  <dcterms:modified xsi:type="dcterms:W3CDTF">2014-10-19T20:59:59Z</dcterms:modified>
</cp:coreProperties>
</file>