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24" r:id="rId22"/>
    <p:sldId id="425" r:id="rId23"/>
    <p:sldId id="426" r:id="rId24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4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16" descr="logo if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-33338"/>
            <a:ext cx="38100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1" smtClean="0"/>
              <a:t>Clique para editar o estilo do subtítulo mestre</a:t>
            </a:r>
            <a:endParaRPr lang="en-US" noProof="1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45895-09B9-42D5-AA88-3D5B3BDB271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0007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4739A-FC67-4D2C-8341-9D77D3F879A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452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8000" b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8000" b="0">
                <a:solidFill>
                  <a:srgbClr val="C0E474"/>
                </a:solidFill>
              </a:rPr>
              <a:t>”</a:t>
            </a:r>
            <a:endParaRPr lang="en-US" altLang="pt-BR" sz="1800" b="0">
              <a:solidFill>
                <a:srgbClr val="C0E47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68C71B2-25F3-4A2F-B301-7601DBB51B8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7906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45D7F-769C-48C1-8D24-C7834EF3A1A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9410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8000" b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8000" b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9873B33-72CC-43CC-9A89-0E9B026F52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927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A4AEDA8-E6D9-4B03-8378-5574C96BFB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4068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6A630-6539-4A0F-BE4D-07D34162753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8552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3DD8C-B152-4681-8354-3E5BD07E29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60806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r>
              <a:rPr lang="pt-BR" noProof="1" smtClean="0"/>
              <a:t>Clique para editar o estilo do título mestre</a:t>
            </a:r>
            <a:endParaRPr lang="pt-BR" noProof="1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 hasCustomPrompt="1"/>
          </p:nvPr>
        </p:nvSpPr>
        <p:spPr>
          <a:xfrm>
            <a:off x="677863" y="2160588"/>
            <a:ext cx="4221162" cy="3881437"/>
          </a:xfrm>
        </p:spPr>
        <p:txBody>
          <a:bodyPr/>
          <a:lstStyle/>
          <a:p>
            <a:pPr lvl="0"/>
            <a:r>
              <a:rPr lang="pt-BR" noProof="1" smtClean="0"/>
              <a:t>Clique para editar os estilos do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pt-BR" noProof="1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5051425" y="2160588"/>
            <a:ext cx="4222750" cy="3881437"/>
          </a:xfrm>
        </p:spPr>
        <p:txBody>
          <a:bodyPr/>
          <a:lstStyle/>
          <a:p>
            <a:pPr lvl="0"/>
            <a:r>
              <a:rPr lang="pt-BR" noProof="1" smtClean="0"/>
              <a:t>Clique para editar os estilos do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pt-BR" noProof="1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E46B0-F15E-415A-B14C-BFABB537FE8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6016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r>
              <a:rPr lang="pt-BR" noProof="1" smtClean="0"/>
              <a:t>Clique para editar o estilo do título mestre</a:t>
            </a:r>
            <a:endParaRPr lang="pt-BR" noProof="1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77863" y="2160588"/>
            <a:ext cx="8596312" cy="3881437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C31F9-9941-4C30-9143-A01626CA03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2348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r>
              <a:rPr lang="pt-BR" noProof="1" smtClean="0"/>
              <a:t>Clique para editar o estilo do título mestre</a:t>
            </a:r>
            <a:endParaRPr lang="pt-BR" noProof="1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 hasCustomPrompt="1"/>
          </p:nvPr>
        </p:nvSpPr>
        <p:spPr>
          <a:xfrm>
            <a:off x="677863" y="2160588"/>
            <a:ext cx="4221162" cy="3881437"/>
          </a:xfrm>
        </p:spPr>
        <p:txBody>
          <a:bodyPr/>
          <a:lstStyle/>
          <a:p>
            <a:pPr lvl="0"/>
            <a:r>
              <a:rPr lang="pt-BR" noProof="1" smtClean="0"/>
              <a:t>Clique para editar os estilos do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pt-BR" noProof="1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 hasCustomPrompt="1"/>
          </p:nvPr>
        </p:nvSpPr>
        <p:spPr>
          <a:xfrm>
            <a:off x="5051425" y="2160588"/>
            <a:ext cx="4222750" cy="1863725"/>
          </a:xfrm>
        </p:spPr>
        <p:txBody>
          <a:bodyPr/>
          <a:lstStyle/>
          <a:p>
            <a:pPr lvl="0"/>
            <a:r>
              <a:rPr lang="pt-BR" noProof="1" smtClean="0"/>
              <a:t>Clique para editar os estilos do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pt-BR" noProof="1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 hasCustomPrompt="1"/>
          </p:nvPr>
        </p:nvSpPr>
        <p:spPr>
          <a:xfrm>
            <a:off x="5051425" y="4176713"/>
            <a:ext cx="4222750" cy="1865312"/>
          </a:xfrm>
        </p:spPr>
        <p:txBody>
          <a:bodyPr/>
          <a:lstStyle/>
          <a:p>
            <a:pPr lvl="0"/>
            <a:r>
              <a:rPr lang="pt-BR" noProof="1" smtClean="0"/>
              <a:t>Clique para editar os estilos do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pt-BR" noProof="1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9FBC8-D282-4893-8513-6A1EF6417AA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155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C645A-128D-46AF-ADDA-3311CD2862D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2649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3B594-3EDB-4BD3-8533-D2DD8FAEBA8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398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08D15-C2A9-4B11-B8FB-12C9CE7CE0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224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F849E-863F-46BC-A5DC-3F5605B3C76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717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C3F10-5D3C-488F-B99F-636871A513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9210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E7108-B2DF-4600-B44D-CE851B362F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1123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noProof="1" smtClean="0"/>
              <a:t>Clique para editar o texto mestre</a:t>
            </a:r>
          </a:p>
          <a:p>
            <a:pPr lvl="1"/>
            <a:r>
              <a:rPr lang="pt-BR" noProof="1" smtClean="0"/>
              <a:t>Segundo nível</a:t>
            </a:r>
          </a:p>
          <a:p>
            <a:pPr lvl="2"/>
            <a:r>
              <a:rPr lang="pt-BR" noProof="1" smtClean="0"/>
              <a:t>Terceiro nível</a:t>
            </a:r>
          </a:p>
          <a:p>
            <a:pPr lvl="3"/>
            <a:r>
              <a:rPr lang="pt-BR" noProof="1" smtClean="0"/>
              <a:t>Quarto nível</a:t>
            </a:r>
          </a:p>
          <a:p>
            <a:pPr lvl="4"/>
            <a:r>
              <a:rPr lang="pt-BR" noProof="1" smtClean="0"/>
              <a:t>Quinto nível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71DDB-30DE-4E8F-B3C1-96A5442810A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2333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noProof="1" smtClean="0"/>
              <a:t>Clique para editar o título mestre</a:t>
            </a:r>
            <a:endParaRPr lang="en-US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noProof="1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025CA-2D90-4C16-BC87-508D74724E2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4914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mini logo ifs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93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38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  <a:endParaRPr lang="en-US" altLang="pt-BR" smtClean="0"/>
          </a:p>
        </p:txBody>
      </p:sp>
      <p:sp>
        <p:nvSpPr>
          <p:cNvPr id="1039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b="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fld id="{54075820-3E79-40C5-89E8-4168372BCD1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91" r:id="rId11"/>
    <p:sldLayoutId id="2147483680" r:id="rId12"/>
    <p:sldLayoutId id="2147483692" r:id="rId13"/>
    <p:sldLayoutId id="2147483679" r:id="rId14"/>
    <p:sldLayoutId id="2147483678" r:id="rId15"/>
    <p:sldLayoutId id="2147483677" r:id="rId16"/>
    <p:sldLayoutId id="2147483676" r:id="rId17"/>
    <p:sldLayoutId id="2147483675" r:id="rId18"/>
    <p:sldLayoutId id="2147483674" r:id="rId19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ítulo 1"/>
          <p:cNvSpPr>
            <a:spLocks noGrp="1" noChangeArrowheads="1"/>
          </p:cNvSpPr>
          <p:nvPr>
            <p:ph type="ctrTitle"/>
          </p:nvPr>
        </p:nvSpPr>
        <p:spPr>
          <a:xfrm>
            <a:off x="3811588" y="2405063"/>
            <a:ext cx="7727950" cy="1646237"/>
          </a:xfrm>
        </p:spPr>
        <p:txBody>
          <a:bodyPr/>
          <a:lstStyle/>
          <a:p>
            <a:pPr algn="l" eaLnBrk="1" hangingPunct="1"/>
            <a:r>
              <a:rPr lang="pt-BR" altLang="pt-BR" sz="6000" b="1" smtClean="0"/>
              <a:t>Português Para Concursos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811588" y="4051300"/>
            <a:ext cx="5462587" cy="1096963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dirty="0" smtClean="0"/>
              <a:t>Prof. Christiano Lima Santos</a:t>
            </a:r>
            <a:endParaRPr lang="pt-B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4338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BFBFBF"/>
                </a:solidFill>
                <a:ea typeface="SimSun" panose="02010600030101010101" pitchFamily="2" charset="-122"/>
              </a:rPr>
              <a:t>Curto x Médio x Longo prazo </a:t>
            </a:r>
            <a:r>
              <a:rPr lang="pt-BR" altLang="en-US" smtClean="0">
                <a:solidFill>
                  <a:srgbClr val="BFBFBF"/>
                </a:solidFill>
              </a:rPr>
              <a:t>(cont.)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Quais condições são necessárias para alcançá-lo em 5 anos?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Reorganizar minha vida (e hábitos) para dedicar o máximo de tempo aos estudos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Ter os recursos e método certos para meu aprendizado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Foco e disciplina!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5362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SMART goals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Specific - Measurable - Attainable - Realistic - Timely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Resumindo: uma meta específica, mensurável, alcançável, realista e com prazo definido!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Ex: Ser aprovado em um concurso da polícia militar nos próximos 5 anos!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6386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Planejamento de recursos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Tenho um ambiente de estudos apropriado?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Um espaço sem distrações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Recursos à disposição (computador, livros, softwares, caderno etc.)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Mobília confortável (mesa, cadeira e estante)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7410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BFBFBF"/>
                </a:solidFill>
                <a:ea typeface="SimSun" panose="02010600030101010101" pitchFamily="2" charset="-122"/>
              </a:rPr>
              <a:t>Planejamento de recursos </a:t>
            </a:r>
            <a:r>
              <a:rPr lang="pt-BR" altLang="en-US" smtClean="0">
                <a:solidFill>
                  <a:srgbClr val="BFBFBF"/>
                </a:solidFill>
              </a:rPr>
              <a:t>(cont.)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Em que horário estudarei?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Quais recursos (cursos, vídeos, livros, apostilas, podcasts etc.) usarei para estudar?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Livros / apostilas</a:t>
            </a:r>
          </a:p>
          <a:p>
            <a:pPr lvl="3"/>
            <a:r>
              <a:rPr lang="en-US" altLang="zh-CN" sz="2400" smtClean="0">
                <a:ea typeface="SimSun" panose="02010600030101010101" pitchFamily="2" charset="-122"/>
              </a:rPr>
              <a:t>Apostila "Português para Concursos", do prof. Marcelo Moreira Marques</a:t>
            </a:r>
            <a:br>
              <a:rPr lang="en-US" altLang="zh-CN" sz="2400" smtClean="0">
                <a:ea typeface="SimSun" panose="02010600030101010101" pitchFamily="2" charset="-122"/>
              </a:rPr>
            </a:br>
            <a:r>
              <a:rPr lang="en-US" altLang="zh-CN" sz="2400" u="sng" smtClean="0">
                <a:ea typeface="SimSun" panose="02010600030101010101" pitchFamily="2" charset="-122"/>
              </a:rPr>
              <a:t>https://edsonsbigstheories.files.wordpress.com/2012/03/apostila-de-portugues-para-concursos.pdf</a:t>
            </a:r>
            <a:endParaRPr lang="en-US" altLang="zh-CN" sz="2400" smtClean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8434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BFBFBF"/>
                </a:solidFill>
                <a:ea typeface="SimSun" panose="02010600030101010101" pitchFamily="2" charset="-122"/>
              </a:rPr>
              <a:t>Planejamento de recursos </a:t>
            </a:r>
            <a:r>
              <a:rPr lang="pt-BR" altLang="en-US" smtClean="0">
                <a:solidFill>
                  <a:srgbClr val="BFBFBF"/>
                </a:solidFill>
              </a:rPr>
              <a:t>(cont.)</a:t>
            </a:r>
          </a:p>
          <a:p>
            <a:pPr lvl="1"/>
            <a:r>
              <a:rPr lang="en-US" altLang="zh-CN" sz="2800" smtClean="0">
                <a:solidFill>
                  <a:srgbClr val="BFBFBF"/>
                </a:solidFill>
                <a:ea typeface="SimSun" panose="02010600030101010101" pitchFamily="2" charset="-122"/>
              </a:rPr>
              <a:t>Quais recursos (cursos, vídeos, livros, apostilas, podcasts etc.) usarei para estudar? </a:t>
            </a:r>
            <a:r>
              <a:rPr lang="pt-BR" altLang="en-US" sz="2800" smtClean="0">
                <a:solidFill>
                  <a:srgbClr val="BFBFBF"/>
                </a:solidFill>
              </a:rPr>
              <a:t>(cont.)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Websites</a:t>
            </a:r>
          </a:p>
          <a:p>
            <a:pPr lvl="3"/>
            <a:r>
              <a:rPr lang="en-US" altLang="zh-CN" sz="2400" smtClean="0">
                <a:ea typeface="SimSun" panose="02010600030101010101" pitchFamily="2" charset="-122"/>
              </a:rPr>
              <a:t>Nossa página!</a:t>
            </a:r>
            <a:br>
              <a:rPr lang="en-US" altLang="zh-CN" sz="2400" smtClean="0">
                <a:ea typeface="SimSun" panose="02010600030101010101" pitchFamily="2" charset="-122"/>
              </a:rPr>
            </a:br>
            <a:r>
              <a:rPr lang="en-US" altLang="zh-CN" sz="2400" u="sng" smtClean="0">
                <a:ea typeface="SimSun" panose="02010600030101010101" pitchFamily="2" charset="-122"/>
              </a:rPr>
              <a:t>https://christianosantos.com/cursos/portugues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Cronograma de estudos</a:t>
            </a:r>
            <a:br>
              <a:rPr lang="en-US" altLang="zh-CN" sz="2400" smtClean="0">
                <a:ea typeface="SimSun" panose="02010600030101010101" pitchFamily="2" charset="-122"/>
              </a:rPr>
            </a:br>
            <a:r>
              <a:rPr lang="en-US" altLang="zh-CN" sz="2400" u="sng" smtClean="0">
                <a:ea typeface="SimSun" panose="02010600030101010101" pitchFamily="2" charset="-122"/>
              </a:rPr>
              <a:t>https://christianosantos.com/files/port/cronograma-em-branco.pdf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9458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77863" y="2160588"/>
            <a:ext cx="9153525" cy="3881437"/>
          </a:xfrm>
        </p:spPr>
        <p:txBody>
          <a:bodyPr/>
          <a:lstStyle/>
          <a:p>
            <a:r>
              <a:rPr lang="en-US" altLang="zh-CN" smtClean="0">
                <a:solidFill>
                  <a:srgbClr val="BFBFBF"/>
                </a:solidFill>
                <a:ea typeface="SimSun" panose="02010600030101010101" pitchFamily="2" charset="-122"/>
              </a:rPr>
              <a:t>Planejamento de recursos </a:t>
            </a:r>
            <a:r>
              <a:rPr lang="pt-BR" altLang="en-US" smtClean="0">
                <a:solidFill>
                  <a:srgbClr val="BFBFBF"/>
                </a:solidFill>
              </a:rPr>
              <a:t>(cont.)</a:t>
            </a:r>
          </a:p>
          <a:p>
            <a:pPr lvl="1"/>
            <a:r>
              <a:rPr lang="en-US" altLang="zh-CN" sz="2800" smtClean="0">
                <a:solidFill>
                  <a:srgbClr val="BFBFBF"/>
                </a:solidFill>
                <a:ea typeface="SimSun" panose="02010600030101010101" pitchFamily="2" charset="-122"/>
              </a:rPr>
              <a:t>Quais recursos (cursos, vídeos, livros, apostilas, podcasts etc.) usarei para estudar? </a:t>
            </a:r>
            <a:r>
              <a:rPr lang="pt-BR" altLang="en-US" sz="2800" smtClean="0">
                <a:solidFill>
                  <a:srgbClr val="BFBFBF"/>
                </a:solidFill>
              </a:rPr>
              <a:t>(cont.)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Anotações</a:t>
            </a:r>
          </a:p>
          <a:p>
            <a:pPr lvl="3"/>
            <a:r>
              <a:rPr lang="en-US" altLang="zh-CN" sz="2400" smtClean="0">
                <a:ea typeface="SimSun" panose="02010600030101010101" pitchFamily="2" charset="-122"/>
              </a:rPr>
              <a:t>Caderno comum</a:t>
            </a:r>
          </a:p>
          <a:p>
            <a:pPr lvl="3"/>
            <a:r>
              <a:rPr lang="en-US" altLang="zh-CN" sz="2400" smtClean="0">
                <a:ea typeface="SimSun" panose="02010600030101010101" pitchFamily="2" charset="-122"/>
              </a:rPr>
              <a:t>Caderno de desenho (melhor para mapas mentais)</a:t>
            </a:r>
          </a:p>
          <a:p>
            <a:pPr lvl="3"/>
            <a:r>
              <a:rPr lang="en-US" altLang="zh-CN" sz="2400" smtClean="0">
                <a:ea typeface="SimSun" panose="02010600030101010101" pitchFamily="2" charset="-122"/>
              </a:rPr>
              <a:t>Software para anotações (eu uso </a:t>
            </a:r>
            <a:r>
              <a:rPr lang="en-US" altLang="zh-CN" sz="2400" u="sng" smtClean="0">
                <a:ea typeface="SimSun" panose="02010600030101010101" pitchFamily="2" charset="-122"/>
              </a:rPr>
              <a:t>WorkFlowy.com</a:t>
            </a:r>
            <a:r>
              <a:rPr lang="en-US" altLang="zh-CN" sz="2400" smtClean="0">
                <a:ea typeface="SimSun" panose="02010600030101010101" pitchFamily="2" charset="-122"/>
              </a:rPr>
              <a:t>)</a:t>
            </a:r>
            <a:endParaRPr lang="en-US" altLang="zh-CN" sz="2400" u="sng" smtClean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Fazer (do)</a:t>
            </a:r>
          </a:p>
        </p:txBody>
      </p:sp>
      <p:sp>
        <p:nvSpPr>
          <p:cNvPr id="20482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O segredo é sentar... e estudar!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Porém, da forma correta</a:t>
            </a:r>
            <a:r>
              <a:rPr lang="pt-BR" altLang="en-US" sz="2800" smtClean="0"/>
              <a:t>.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Siga o cronograma</a:t>
            </a:r>
            <a:r>
              <a:rPr lang="pt-BR" altLang="en-US" smtClean="0"/>
              <a:t>;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Primeiro o mais importante (hábito #3)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Círculo de influência x Círculo de preocupação</a:t>
            </a:r>
            <a:r>
              <a:rPr lang="pt-BR" altLang="en-US" sz="2800" smtClean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Fazer (do)</a:t>
            </a:r>
          </a:p>
        </p:txBody>
      </p:sp>
      <p:sp>
        <p:nvSpPr>
          <p:cNvPr id="21506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Elimine todas as distrações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Coisas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Ligações, mensagens, notificações de vídeos, atualizações de Facebook...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Pessoas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Mentalidade ganha-ganha (hábito #4)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Procure primeiro compreender, depois ser compreendido (hábito #5)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Verificar (check)</a:t>
            </a:r>
          </a:p>
        </p:txBody>
      </p:sp>
      <p:sp>
        <p:nvSpPr>
          <p:cNvPr id="22530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altLang="en-US" smtClean="0"/>
          </a:p>
          <a:p>
            <a:r>
              <a:rPr lang="pt-BR" altLang="en-US" smtClean="0"/>
              <a:t>Correção de simulados</a:t>
            </a:r>
          </a:p>
          <a:p>
            <a:endParaRPr lang="pt-BR" altLang="en-US" smtClean="0"/>
          </a:p>
          <a:p>
            <a:r>
              <a:rPr lang="pt-BR" altLang="en-US" smtClean="0"/>
              <a:t>Mensuração dos resultados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Atuar corretivamente (act)</a:t>
            </a:r>
          </a:p>
        </p:txBody>
      </p:sp>
      <p:sp>
        <p:nvSpPr>
          <p:cNvPr id="23554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Em quais disciplinas / conteúdos tive menor desempenho?</a:t>
            </a:r>
          </a:p>
          <a:p>
            <a:endParaRPr lang="en-US" altLang="zh-CN" smtClean="0">
              <a:ea typeface="SimSun" panose="02010600030101010101" pitchFamily="2" charset="-122"/>
            </a:endParaRPr>
          </a:p>
          <a:p>
            <a:r>
              <a:rPr lang="en-US" altLang="zh-CN" smtClean="0">
                <a:ea typeface="SimSun" panose="02010600030101010101" pitchFamily="2" charset="-122"/>
              </a:rPr>
              <a:t>Como posso melhorar meus resultados?</a:t>
            </a:r>
          </a:p>
          <a:p>
            <a:endParaRPr lang="en-US" altLang="zh-CN" smtClean="0">
              <a:ea typeface="SimSun" panose="02010600030101010101" pitchFamily="2" charset="-122"/>
            </a:endParaRPr>
          </a:p>
          <a:p>
            <a:r>
              <a:rPr lang="en-US" altLang="zh-CN" smtClean="0">
                <a:ea typeface="SimSun" panose="02010600030101010101" pitchFamily="2" charset="-122"/>
              </a:rPr>
              <a:t>Há tempo suficiente para revisá-los?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ítu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Conteúdo do Curso</a:t>
            </a:r>
          </a:p>
        </p:txBody>
      </p:sp>
      <p:sp>
        <p:nvSpPr>
          <p:cNvPr id="6146" name="Espaço Reservado para Conteúdo 2"/>
          <p:cNvSpPr>
            <a:spLocks noGrp="1" noChangeArrowheads="1"/>
          </p:cNvSpPr>
          <p:nvPr>
            <p:ph idx="1"/>
          </p:nvPr>
        </p:nvSpPr>
        <p:spPr>
          <a:xfrm>
            <a:off x="677863" y="1697038"/>
            <a:ext cx="8596312" cy="4344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2800" smtClean="0"/>
              <a:t>Primeiras orientações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800" smtClean="0"/>
              <a:t>Problemas da língua culta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Tipologia textual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Fonética, acento tônico e acento gráfico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Crase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Ortografia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Classes de palavras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Regência nominal e verbal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Concordância nominal e verbal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3000" smtClean="0"/>
              <a:t>Pontuação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Cuidando da Saúde</a:t>
            </a:r>
          </a:p>
        </p:txBody>
      </p:sp>
      <p:sp>
        <p:nvSpPr>
          <p:cNvPr id="24578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smtClean="0"/>
              <a:t>Física</a:t>
            </a:r>
          </a:p>
          <a:p>
            <a:endParaRPr lang="pt-BR" altLang="en-US" smtClean="0"/>
          </a:p>
          <a:p>
            <a:r>
              <a:rPr lang="pt-BR" altLang="en-US" smtClean="0"/>
              <a:t>Mental</a:t>
            </a:r>
          </a:p>
          <a:p>
            <a:endParaRPr lang="pt-BR" altLang="en-US" smtClean="0"/>
          </a:p>
          <a:p>
            <a:r>
              <a:rPr lang="pt-BR" altLang="en-US" smtClean="0"/>
              <a:t>Emocional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Cuidando da Saúde</a:t>
            </a:r>
            <a:br>
              <a:rPr lang="pt-BR" altLang="en-US" smtClean="0"/>
            </a:br>
            <a:r>
              <a:rPr lang="pt-BR" altLang="en-US" smtClean="0"/>
              <a:t>Física</a:t>
            </a:r>
          </a:p>
        </p:txBody>
      </p:sp>
      <p:sp>
        <p:nvSpPr>
          <p:cNvPr id="25602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77863" y="1930400"/>
            <a:ext cx="8596312" cy="4111625"/>
          </a:xfrm>
        </p:spPr>
        <p:txBody>
          <a:bodyPr/>
          <a:lstStyle/>
          <a:p>
            <a:r>
              <a:rPr lang="en-US" altLang="zh-CN" sz="3000" smtClean="0">
                <a:ea typeface="SimSun" panose="02010600030101010101" pitchFamily="2" charset="-122"/>
              </a:rPr>
              <a:t>Exercícios físicos</a:t>
            </a:r>
          </a:p>
          <a:p>
            <a:pPr lvl="1"/>
            <a:r>
              <a:rPr lang="en-US" altLang="zh-CN" sz="2600" smtClean="0">
                <a:ea typeface="SimSun" panose="02010600030101010101" pitchFamily="2" charset="-122"/>
              </a:rPr>
              <a:t>Faça caminhadas / corridas / esportes</a:t>
            </a:r>
          </a:p>
          <a:p>
            <a:r>
              <a:rPr lang="en-US" altLang="zh-CN" sz="3000" smtClean="0">
                <a:ea typeface="SimSun" panose="02010600030101010101" pitchFamily="2" charset="-122"/>
              </a:rPr>
              <a:t>Alimentação saudável</a:t>
            </a:r>
          </a:p>
          <a:p>
            <a:pPr lvl="1"/>
            <a:r>
              <a:rPr lang="en-US" altLang="zh-CN" sz="2600" smtClean="0">
                <a:ea typeface="SimSun" panose="02010600030101010101" pitchFamily="2" charset="-122"/>
              </a:rPr>
              <a:t>Elimine / reduza o açúcar, gorduras, óleos e sal</a:t>
            </a:r>
          </a:p>
          <a:p>
            <a:pPr lvl="1"/>
            <a:r>
              <a:rPr lang="en-US" altLang="zh-CN" sz="2600" smtClean="0">
                <a:ea typeface="SimSun" panose="02010600030101010101" pitchFamily="2" charset="-122"/>
              </a:rPr>
              <a:t>Hidrate-se bem</a:t>
            </a:r>
          </a:p>
          <a:p>
            <a:pPr lvl="1"/>
            <a:r>
              <a:rPr lang="en-US" altLang="zh-CN" sz="2600" smtClean="0">
                <a:ea typeface="SimSun" panose="02010600030101010101" pitchFamily="2" charset="-122"/>
              </a:rPr>
              <a:t>Consuma mais frutas, verduras e legumes</a:t>
            </a:r>
          </a:p>
          <a:p>
            <a:r>
              <a:rPr lang="en-US" altLang="zh-CN" sz="3000" smtClean="0">
                <a:ea typeface="SimSun" panose="02010600030101010101" pitchFamily="2" charset="-122"/>
              </a:rPr>
              <a:t>Tempo de sono</a:t>
            </a:r>
          </a:p>
          <a:p>
            <a:pPr lvl="1"/>
            <a:r>
              <a:rPr lang="en-US" altLang="zh-CN" sz="2600" smtClean="0">
                <a:ea typeface="SimSun" panose="02010600030101010101" pitchFamily="2" charset="-122"/>
              </a:rPr>
              <a:t>Varia para cada pessoa!</a:t>
            </a:r>
          </a:p>
          <a:p>
            <a:pPr lvl="1"/>
            <a:r>
              <a:rPr lang="en-US" altLang="zh-CN" sz="2600" smtClean="0">
                <a:ea typeface="SimSun" panose="02010600030101010101" pitchFamily="2" charset="-122"/>
              </a:rPr>
              <a:t>Mínimo de 6 horas diárias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Cuidando da Saúde</a:t>
            </a:r>
            <a:br>
              <a:rPr lang="pt-BR" altLang="en-US" smtClean="0"/>
            </a:br>
            <a:r>
              <a:rPr lang="pt-BR" altLang="en-US" smtClean="0"/>
              <a:t>Mental</a:t>
            </a:r>
          </a:p>
        </p:txBody>
      </p:sp>
      <p:sp>
        <p:nvSpPr>
          <p:cNvPr id="26626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zh-CN" smtClean="0">
              <a:ea typeface="SimSun" panose="02010600030101010101" pitchFamily="2" charset="-122"/>
            </a:endParaRPr>
          </a:p>
          <a:p>
            <a:r>
              <a:rPr lang="en-US" altLang="zh-CN" smtClean="0">
                <a:ea typeface="SimSun" panose="02010600030101010101" pitchFamily="2" charset="-122"/>
              </a:rPr>
              <a:t>Tenha momentos para leitura e reflexão</a:t>
            </a:r>
          </a:p>
          <a:p>
            <a:endParaRPr lang="en-US" altLang="zh-CN" smtClean="0">
              <a:ea typeface="SimSun" panose="02010600030101010101" pitchFamily="2" charset="-122"/>
            </a:endParaRPr>
          </a:p>
          <a:p>
            <a:r>
              <a:rPr lang="en-US" altLang="zh-CN" smtClean="0">
                <a:ea typeface="SimSun" panose="02010600030101010101" pitchFamily="2" charset="-122"/>
              </a:rPr>
              <a:t>Construa hábitos saudáveis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Cuidando da Saúde</a:t>
            </a:r>
            <a:br>
              <a:rPr lang="pt-BR" altLang="en-US" smtClean="0"/>
            </a:br>
            <a:r>
              <a:rPr lang="pt-BR" altLang="en-US" smtClean="0"/>
              <a:t>Emocional</a:t>
            </a:r>
          </a:p>
        </p:txBody>
      </p:sp>
      <p:sp>
        <p:nvSpPr>
          <p:cNvPr id="27650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Oração / Meditação</a:t>
            </a:r>
            <a:r>
              <a:rPr lang="pt-BR" altLang="en-US" smtClean="0"/>
              <a:t>;</a:t>
            </a:r>
          </a:p>
          <a:p>
            <a:endParaRPr lang="pt-BR" altLang="en-US" smtClean="0"/>
          </a:p>
          <a:p>
            <a:r>
              <a:rPr lang="en-US" altLang="zh-CN" smtClean="0">
                <a:ea typeface="SimSun" panose="02010600030101010101" pitchFamily="2" charset="-122"/>
              </a:rPr>
              <a:t>Bons relacionamentos</a:t>
            </a:r>
            <a:r>
              <a:rPr lang="pt-BR" altLang="en-US" smtClean="0"/>
              <a:t>;</a:t>
            </a:r>
          </a:p>
          <a:p>
            <a:endParaRPr lang="pt-BR" altLang="en-US" smtClean="0"/>
          </a:p>
          <a:p>
            <a:r>
              <a:rPr lang="en-US" altLang="zh-CN" smtClean="0">
                <a:ea typeface="SimSun" panose="02010600030101010101" pitchFamily="2" charset="-122"/>
              </a:rPr>
              <a:t>Viva a sua vida - e deixe a dos outros!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ítulo 3"/>
          <p:cNvSpPr>
            <a:spLocks noGrp="1" noChangeArrowheads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pt-BR" altLang="pt-BR" smtClean="0"/>
              <a:t>Primeiras Orientações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 hasCustomPrompt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 smtClean="0"/>
              <a:t>Aula 00</a:t>
            </a:r>
            <a:endParaRPr lang="pt-BR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ítu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Sumário</a:t>
            </a:r>
          </a:p>
        </p:txBody>
      </p:sp>
      <p:sp>
        <p:nvSpPr>
          <p:cNvPr id="8194" name="Espaço Reservado para Conteúdo 2"/>
          <p:cNvSpPr>
            <a:spLocks noGrp="1" noChangeArrowheads="1"/>
          </p:cNvSpPr>
          <p:nvPr>
            <p:ph idx="1"/>
          </p:nvPr>
        </p:nvSpPr>
        <p:spPr>
          <a:xfrm>
            <a:off x="677863" y="1862138"/>
            <a:ext cx="8596312" cy="3879850"/>
          </a:xfrm>
        </p:spPr>
        <p:txBody>
          <a:bodyPr/>
          <a:lstStyle/>
          <a:p>
            <a:pPr eaLnBrk="1" hangingPunct="1"/>
            <a:r>
              <a:rPr lang="pt-BR" altLang="pt-BR" smtClean="0"/>
              <a:t>Regras do vencedor</a:t>
            </a:r>
          </a:p>
          <a:p>
            <a:pPr eaLnBrk="1" hangingPunct="1"/>
            <a:r>
              <a:rPr lang="pt-BR" altLang="pt-BR" smtClean="0"/>
              <a:t>Sete hábitos para o sucesso</a:t>
            </a:r>
          </a:p>
          <a:p>
            <a:pPr eaLnBrk="1" hangingPunct="1"/>
            <a:r>
              <a:rPr lang="pt-BR" altLang="pt-BR" smtClean="0"/>
              <a:t>Ciclo PDCA</a:t>
            </a:r>
          </a:p>
          <a:p>
            <a:pPr eaLnBrk="1" hangingPunct="1"/>
            <a:r>
              <a:rPr lang="pt-BR" altLang="pt-BR" smtClean="0"/>
              <a:t>Cuidando da saúde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Regras do Vencedor</a:t>
            </a:r>
            <a:br>
              <a:rPr lang="pt-BR" altLang="en-US" smtClean="0"/>
            </a:br>
            <a:r>
              <a:rPr lang="pt-BR" altLang="en-US" i="1" smtClean="0"/>
              <a:t>(Winner Rules)</a:t>
            </a:r>
          </a:p>
        </p:txBody>
      </p:sp>
      <p:sp>
        <p:nvSpPr>
          <p:cNvPr id="9218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smtClean="0"/>
              <a:t>Abandone os vícios</a:t>
            </a:r>
          </a:p>
          <a:p>
            <a:r>
              <a:rPr lang="pt-BR" altLang="en-US" smtClean="0"/>
              <a:t>Mantenha o foco</a:t>
            </a:r>
          </a:p>
          <a:p>
            <a:r>
              <a:rPr lang="pt-BR" altLang="en-US" smtClean="0"/>
              <a:t>Elimine a procrastinação</a:t>
            </a:r>
          </a:p>
          <a:p>
            <a:r>
              <a:rPr lang="pt-BR" altLang="en-US" smtClean="0"/>
              <a:t>Siga o plano / método</a:t>
            </a:r>
          </a:p>
          <a:p>
            <a:r>
              <a:rPr lang="pt-BR" altLang="en-US" smtClean="0"/>
              <a:t>Saiba dizer não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Sete Hábitos Para o Sucesso</a:t>
            </a:r>
          </a:p>
        </p:txBody>
      </p:sp>
      <p:sp>
        <p:nvSpPr>
          <p:cNvPr id="10242" name="Content Placeholder 2"/>
          <p:cNvSpPr>
            <a:spLocks noGrp="1" noChangeArrowheads="1"/>
          </p:cNvSpPr>
          <p:nvPr>
            <p:ph sz="half" idx="1"/>
          </p:nvPr>
        </p:nvSpPr>
        <p:spPr>
          <a:xfrm>
            <a:off x="677863" y="2160588"/>
            <a:ext cx="7140575" cy="3881437"/>
          </a:xfrm>
        </p:spPr>
        <p:txBody>
          <a:bodyPr/>
          <a:lstStyle/>
          <a:p>
            <a:r>
              <a:rPr lang="pt-BR" altLang="en-US" smtClean="0"/>
              <a:t>COVEY, Stephen. </a:t>
            </a:r>
            <a:r>
              <a:rPr lang="pt-BR" altLang="en-US" b="1" smtClean="0"/>
              <a:t>Os 7 Hábitos das Pessoas Altamente Eficazes</a:t>
            </a:r>
            <a:r>
              <a:rPr lang="pt-BR" altLang="en-US" smtClean="0"/>
              <a:t>. Editora Best Seller, ed. 11, 2009.</a:t>
            </a:r>
          </a:p>
        </p:txBody>
      </p:sp>
      <p:pic>
        <p:nvPicPr>
          <p:cNvPr id="10243" name="Content Placeholder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72475" y="1416050"/>
            <a:ext cx="3508375" cy="52228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</a:p>
        </p:txBody>
      </p:sp>
      <p:sp>
        <p:nvSpPr>
          <p:cNvPr id="11266" name="Content Placeholder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smtClean="0"/>
              <a:t>Plan - Do - Check - Act;</a:t>
            </a:r>
          </a:p>
          <a:p>
            <a:endParaRPr lang="pt-BR" altLang="en-US" smtClean="0"/>
          </a:p>
          <a:p>
            <a:r>
              <a:rPr lang="pt-BR" altLang="en-US" smtClean="0"/>
              <a:t>Método iterativo de gestão de quatro passos, utilizado para o controle e melhoria contínua de processos e produtos, proposto por Deming e Shewart.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2290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77863" y="2160588"/>
            <a:ext cx="9047162" cy="3881437"/>
          </a:xfrm>
        </p:spPr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Seja proativo (hábito #1)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Comece com o objetivo em mente (hábito #2)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Curto x Médio x Longo prazo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A jornada para o sucesso possui mil passos. O que você fará hoje para deixá-lo um passo mais próximo?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Quem será você daqui a 20 anos?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Ex: Policial militar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mtClean="0"/>
              <a:t>Ciclo PDCA</a:t>
            </a:r>
            <a:br>
              <a:rPr lang="pt-BR" altLang="en-US" smtClean="0"/>
            </a:br>
            <a:r>
              <a:rPr lang="pt-BR" altLang="en-US" smtClean="0"/>
              <a:t>Planejar (plan)</a:t>
            </a:r>
          </a:p>
        </p:txBody>
      </p:sp>
      <p:sp>
        <p:nvSpPr>
          <p:cNvPr id="13314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BFBFBF"/>
                </a:solidFill>
                <a:ea typeface="SimSun" panose="02010600030101010101" pitchFamily="2" charset="-122"/>
              </a:rPr>
              <a:t>Curto x Médio x Longo prazo </a:t>
            </a:r>
            <a:r>
              <a:rPr lang="pt-BR" altLang="en-US" smtClean="0">
                <a:solidFill>
                  <a:srgbClr val="BFBFBF"/>
                </a:solidFill>
              </a:rPr>
              <a:t>(cont.)</a:t>
            </a:r>
          </a:p>
          <a:p>
            <a:pPr lvl="1"/>
            <a:r>
              <a:rPr lang="en-US" altLang="zh-CN" sz="2800" smtClean="0">
                <a:ea typeface="SimSun" panose="02010600030101010101" pitchFamily="2" charset="-122"/>
              </a:rPr>
              <a:t>O que seria preciso para alcançá-lo em 10 anos?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Ter tempo disponível para estudar</a:t>
            </a:r>
            <a:r>
              <a:rPr lang="pt-BR" altLang="en-US" sz="2400" smtClean="0"/>
              <a:t>;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Estudar o suficiente para o concurso</a:t>
            </a:r>
            <a:r>
              <a:rPr lang="pt-BR" altLang="en-US" sz="2400" smtClean="0"/>
              <a:t>;</a:t>
            </a:r>
          </a:p>
          <a:p>
            <a:pPr lvl="2"/>
            <a:r>
              <a:rPr lang="en-US" altLang="zh-CN" sz="2400" smtClean="0">
                <a:ea typeface="SimSun" panose="02010600030101010101" pitchFamily="2" charset="-122"/>
              </a:rPr>
              <a:t>Uma profissão que pague o suficiente para alcançar meu objetivo</a:t>
            </a:r>
            <a:r>
              <a:rPr lang="pt-BR" altLang="en-US" sz="240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696</Words>
  <Application>Microsoft Office PowerPoint</Application>
  <PresentationFormat>Widescreen</PresentationFormat>
  <Paragraphs>132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6" baseType="lpstr">
      <vt:lpstr>Arial</vt:lpstr>
      <vt:lpstr>SimSun</vt:lpstr>
      <vt:lpstr>Wingdings</vt:lpstr>
      <vt:lpstr>Trebuchet MS</vt:lpstr>
      <vt:lpstr>Wingdings 3</vt:lpstr>
      <vt:lpstr>Calibri</vt:lpstr>
      <vt:lpstr>Symbol</vt:lpstr>
      <vt:lpstr>Microsoft YaHei</vt:lpstr>
      <vt:lpstr/>
      <vt:lpstr>Arial Unicode MS</vt:lpstr>
      <vt:lpstr>Symbol</vt:lpstr>
      <vt:lpstr>Liberation Mono</vt:lpstr>
      <vt:lpstr>Facetado</vt:lpstr>
      <vt:lpstr>Português Para Concursos</vt:lpstr>
      <vt:lpstr>Conteúdo do Curso</vt:lpstr>
      <vt:lpstr>Primeiras Orientações</vt:lpstr>
      <vt:lpstr>Sumário</vt:lpstr>
      <vt:lpstr>Regras do Vencedor (Winner Rules)</vt:lpstr>
      <vt:lpstr>Sete Hábitos Para o Sucesso</vt:lpstr>
      <vt:lpstr>Ciclo PDCA</vt:lpstr>
      <vt:lpstr>Ciclo PDCA Planejar (plan)</vt:lpstr>
      <vt:lpstr>Ciclo PDCA Planejar (plan)</vt:lpstr>
      <vt:lpstr>Ciclo PDCA Planejar (plan)</vt:lpstr>
      <vt:lpstr>Ciclo PDCA Planejar (plan)</vt:lpstr>
      <vt:lpstr>Ciclo PDCA Planejar (plan)</vt:lpstr>
      <vt:lpstr>Ciclo PDCA Planejar (plan)</vt:lpstr>
      <vt:lpstr>Ciclo PDCA Planejar (plan)</vt:lpstr>
      <vt:lpstr>Ciclo PDCA Planejar (plan)</vt:lpstr>
      <vt:lpstr>Ciclo PDCA Fazer (do)</vt:lpstr>
      <vt:lpstr>Ciclo PDCA Fazer (do)</vt:lpstr>
      <vt:lpstr>Ciclo PDCA Verificar (check)</vt:lpstr>
      <vt:lpstr>Ciclo PDCA Atuar corretivamente (act)</vt:lpstr>
      <vt:lpstr>Cuidando da Saúde</vt:lpstr>
      <vt:lpstr>Cuidando da Saúde Física</vt:lpstr>
      <vt:lpstr>Cuidando da Saúde Mental</vt:lpstr>
      <vt:lpstr>Cuidando da Saúde Emocional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Normalização</dc:title>
  <dc:creator>COMPUTADOR</dc:creator>
  <cp:lastModifiedBy>Computador</cp:lastModifiedBy>
  <cp:revision>782</cp:revision>
  <dcterms:created xsi:type="dcterms:W3CDTF">2014-09-30T17:15:54Z</dcterms:created>
  <dcterms:modified xsi:type="dcterms:W3CDTF">2018-09-28T05:30:06Z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